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383" r:id="rId2"/>
    <p:sldId id="402" r:id="rId3"/>
    <p:sldId id="451" r:id="rId4"/>
    <p:sldId id="407" r:id="rId5"/>
    <p:sldId id="547" r:id="rId6"/>
    <p:sldId id="579" r:id="rId7"/>
    <p:sldId id="580" r:id="rId8"/>
    <p:sldId id="571" r:id="rId9"/>
    <p:sldId id="548" r:id="rId10"/>
    <p:sldId id="550" r:id="rId11"/>
    <p:sldId id="566" r:id="rId12"/>
    <p:sldId id="549" r:id="rId13"/>
    <p:sldId id="679" r:id="rId14"/>
    <p:sldId id="692" r:id="rId15"/>
    <p:sldId id="693" r:id="rId16"/>
    <p:sldId id="694" r:id="rId17"/>
    <p:sldId id="695" r:id="rId18"/>
    <p:sldId id="680" r:id="rId19"/>
    <p:sldId id="696" r:id="rId20"/>
    <p:sldId id="697" r:id="rId21"/>
    <p:sldId id="698" r:id="rId22"/>
    <p:sldId id="699" r:id="rId23"/>
    <p:sldId id="700" r:id="rId24"/>
    <p:sldId id="701" r:id="rId25"/>
    <p:sldId id="702" r:id="rId26"/>
    <p:sldId id="706" r:id="rId27"/>
    <p:sldId id="682" r:id="rId28"/>
    <p:sldId id="703" r:id="rId29"/>
    <p:sldId id="704" r:id="rId30"/>
    <p:sldId id="705" r:id="rId31"/>
    <p:sldId id="683" r:id="rId32"/>
    <p:sldId id="707" r:id="rId33"/>
    <p:sldId id="708" r:id="rId34"/>
    <p:sldId id="684" r:id="rId35"/>
    <p:sldId id="709" r:id="rId36"/>
    <p:sldId id="711" r:id="rId37"/>
    <p:sldId id="712" r:id="rId38"/>
    <p:sldId id="710" r:id="rId39"/>
    <p:sldId id="713" r:id="rId40"/>
    <p:sldId id="714" r:id="rId41"/>
    <p:sldId id="685" r:id="rId42"/>
    <p:sldId id="717" r:id="rId43"/>
    <p:sldId id="716" r:id="rId44"/>
    <p:sldId id="686" r:id="rId45"/>
    <p:sldId id="681" r:id="rId46"/>
    <p:sldId id="687" r:id="rId47"/>
    <p:sldId id="719" r:id="rId48"/>
    <p:sldId id="720" r:id="rId49"/>
    <p:sldId id="718" r:id="rId50"/>
    <p:sldId id="721" r:id="rId51"/>
    <p:sldId id="722" r:id="rId52"/>
    <p:sldId id="723" r:id="rId53"/>
    <p:sldId id="724" r:id="rId54"/>
    <p:sldId id="725" r:id="rId55"/>
    <p:sldId id="726" r:id="rId56"/>
    <p:sldId id="727" r:id="rId57"/>
    <p:sldId id="688" r:id="rId58"/>
    <p:sldId id="689" r:id="rId59"/>
    <p:sldId id="728" r:id="rId60"/>
    <p:sldId id="729" r:id="rId61"/>
    <p:sldId id="730" r:id="rId62"/>
    <p:sldId id="734" r:id="rId63"/>
    <p:sldId id="731" r:id="rId64"/>
    <p:sldId id="732" r:id="rId65"/>
    <p:sldId id="733" r:id="rId66"/>
    <p:sldId id="690" r:id="rId67"/>
    <p:sldId id="607" r:id="rId68"/>
    <p:sldId id="736" r:id="rId69"/>
    <p:sldId id="735" r:id="rId70"/>
    <p:sldId id="737" r:id="rId71"/>
    <p:sldId id="73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8F3E"/>
    <a:srgbClr val="34FEF8"/>
    <a:srgbClr val="B889DB"/>
    <a:srgbClr val="9E5ECE"/>
    <a:srgbClr val="344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5" autoAdjust="0"/>
    <p:restoredTop sz="94660"/>
  </p:normalViewPr>
  <p:slideViewPr>
    <p:cSldViewPr snapToGrid="0">
      <p:cViewPr varScale="1">
        <p:scale>
          <a:sx n="86" d="100"/>
          <a:sy n="86" d="100"/>
        </p:scale>
        <p:origin x="612" y="90"/>
      </p:cViewPr>
      <p:guideLst/>
    </p:cSldViewPr>
  </p:slideViewPr>
  <p:notesTextViewPr>
    <p:cViewPr>
      <p:scale>
        <a:sx n="1" d="1"/>
        <a:sy n="1" d="1"/>
      </p:scale>
      <p:origin x="0" y="0"/>
    </p:cViewPr>
  </p:notesTextViewPr>
  <p:sorterViewPr>
    <p:cViewPr varScale="1">
      <p:scale>
        <a:sx n="1" d="1"/>
        <a:sy n="1" d="1"/>
      </p:scale>
      <p:origin x="0" y="-46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B390E-59C2-420B-AC05-781C728C616F}" type="datetimeFigureOut">
              <a:rPr lang="en-US" smtClean="0"/>
              <a:t>6/17/2020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7CA5-FA0C-4D65-AD42-999E74428F08}" type="slidenum">
              <a:rPr lang="en-US" smtClean="0"/>
              <a:t>‹#›</a:t>
            </a:fld>
            <a:endParaRPr lang="en-US"/>
          </a:p>
        </p:txBody>
      </p:sp>
    </p:spTree>
    <p:extLst>
      <p:ext uri="{BB962C8B-B14F-4D97-AF65-F5344CB8AC3E}">
        <p14:creationId xmlns:p14="http://schemas.microsoft.com/office/powerpoint/2010/main" val="139293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8894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69552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6782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41217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7A0DF6-AE89-4619-BBA1-51BD8DD6DDAC}"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78955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11381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A0DF6-AE89-4619-BBA1-51BD8DD6DDAC}"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7063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7A0DF6-AE89-4619-BBA1-51BD8DD6DDAC}"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23783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A0DF6-AE89-4619-BBA1-51BD8DD6DDAC}"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6204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344360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A0DF6-AE89-4619-BBA1-51BD8DD6DDAC}"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4BDB-5D3B-4C12-A784-38F68DB12405}" type="slidenum">
              <a:rPr lang="en-US" smtClean="0"/>
              <a:t>‹#›</a:t>
            </a:fld>
            <a:endParaRPr lang="en-US"/>
          </a:p>
        </p:txBody>
      </p:sp>
    </p:spTree>
    <p:extLst>
      <p:ext uri="{BB962C8B-B14F-4D97-AF65-F5344CB8AC3E}">
        <p14:creationId xmlns:p14="http://schemas.microsoft.com/office/powerpoint/2010/main" val="17416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0DF6-AE89-4619-BBA1-51BD8DD6DDAC}" type="datetimeFigureOut">
              <a:rPr lang="en-US" smtClean="0"/>
              <a:t>6/17/2020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4BDB-5D3B-4C12-A784-38F68DB12405}" type="slidenum">
              <a:rPr lang="en-US" smtClean="0"/>
              <a:t>‹#›</a:t>
            </a:fld>
            <a:endParaRPr lang="en-US"/>
          </a:p>
        </p:txBody>
      </p:sp>
    </p:spTree>
    <p:extLst>
      <p:ext uri="{BB962C8B-B14F-4D97-AF65-F5344CB8AC3E}">
        <p14:creationId xmlns:p14="http://schemas.microsoft.com/office/powerpoint/2010/main" val="363091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60" y="3985807"/>
            <a:ext cx="3542809" cy="2658286"/>
          </a:xfrm>
          <a:prstGeom prst="rect">
            <a:avLst/>
          </a:prstGeom>
          <a:effectLst>
            <a:softEdge rad="381000"/>
          </a:effectLst>
        </p:spPr>
      </p:pic>
      <p:sp>
        <p:nvSpPr>
          <p:cNvPr id="2" name="Rectangle 1"/>
          <p:cNvSpPr/>
          <p:nvPr/>
        </p:nvSpPr>
        <p:spPr>
          <a:xfrm>
            <a:off x="1159763" y="1456712"/>
            <a:ext cx="6595873" cy="3046988"/>
          </a:xfrm>
          <a:prstGeom prst="rect">
            <a:avLst/>
          </a:prstGeom>
          <a:noFill/>
        </p:spPr>
        <p:txBody>
          <a:bodyPr wrap="square" lIns="91440" tIns="45720" rIns="91440" bIns="45720">
            <a:spAutoFit/>
          </a:bodyPr>
          <a:lstStyle/>
          <a:p>
            <a:pPr algn="ctr"/>
            <a:r>
              <a:rPr lang="en-US" sz="9600" b="1" dirty="0" smtClean="0">
                <a:ln w="19050">
                  <a:solidFill>
                    <a:srgbClr val="002060"/>
                  </a:solidFill>
                  <a:prstDash val="solid"/>
                </a:ln>
                <a:solidFill>
                  <a:schemeClr val="bg1"/>
                </a:solidFill>
                <a:effectLst>
                  <a:outerShdw blurRad="12700" dist="38100" dir="2700000" algn="tl" rotWithShape="0">
                    <a:schemeClr val="bg1"/>
                  </a:outerShdw>
                </a:effectLst>
              </a:rPr>
              <a:t>The Vision of Isaiah</a:t>
            </a:r>
            <a:endParaRPr lang="en-US" sz="96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7391397" y="4840674"/>
            <a:ext cx="1602445" cy="1538095"/>
          </a:xfrm>
          <a:prstGeom prst="rect">
            <a:avLst/>
          </a:prstGeom>
          <a:effectLst>
            <a:softEdge rad="63500"/>
          </a:effectLst>
        </p:spPr>
      </p:pic>
      <p:sp>
        <p:nvSpPr>
          <p:cNvPr id="8" name="Rectangle 7"/>
          <p:cNvSpPr/>
          <p:nvPr/>
        </p:nvSpPr>
        <p:spPr>
          <a:xfrm>
            <a:off x="1511781" y="4798153"/>
            <a:ext cx="6027304"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chemeClr val="bg1"/>
                </a:solidFill>
                <a:effectLst>
                  <a:outerShdw blurRad="12700" dist="38100" dir="2700000" algn="tl" rotWithShape="0">
                    <a:schemeClr val="bg1"/>
                  </a:outerShdw>
                </a:effectLst>
              </a:rPr>
              <a:t>Doom to Bloom</a:t>
            </a:r>
            <a:endParaRPr lang="en-US" sz="7000" b="1" cap="none" spc="0" dirty="0">
              <a:ln w="19050">
                <a:solidFill>
                  <a:srgbClr val="002060"/>
                </a:solidFill>
                <a:prstDash val="solid"/>
              </a:ln>
              <a:solidFill>
                <a:schemeClr val="bg1"/>
              </a:solidFill>
              <a:effectLst>
                <a:outerShdw blurRad="12700" dist="38100" dir="2700000" algn="tl" rotWithShape="0">
                  <a:schemeClr val="bg1"/>
                </a:outerShdw>
              </a:effectLst>
            </a:endParaRPr>
          </a:p>
        </p:txBody>
      </p:sp>
      <p:sp>
        <p:nvSpPr>
          <p:cNvPr id="10" name="Rectangle 9"/>
          <p:cNvSpPr/>
          <p:nvPr/>
        </p:nvSpPr>
        <p:spPr>
          <a:xfrm>
            <a:off x="491066" y="184639"/>
            <a:ext cx="8195733" cy="1200329"/>
          </a:xfrm>
          <a:prstGeom prst="rect">
            <a:avLst/>
          </a:prstGeom>
          <a:noFill/>
        </p:spPr>
        <p:txBody>
          <a:bodyPr wrap="square" lIns="91440" tIns="45720" rIns="91440" bIns="45720">
            <a:spAutoFit/>
          </a:bodyPr>
          <a:lstStyle/>
          <a:p>
            <a:pPr algn="ctr"/>
            <a:r>
              <a:rPr lang="en-US" sz="7000" b="1" dirty="0" smtClean="0">
                <a:ln w="19050">
                  <a:solidFill>
                    <a:srgbClr val="002060"/>
                  </a:solidFill>
                  <a:prstDash val="solid"/>
                </a:ln>
                <a:solidFill>
                  <a:srgbClr val="34FEF8"/>
                </a:solidFill>
                <a:effectLst>
                  <a:outerShdw blurRad="12700" dist="38100" dir="2700000" algn="tl" rotWithShape="0">
                    <a:schemeClr val="bg1"/>
                  </a:outerShdw>
                </a:effectLst>
              </a:rPr>
              <a:t>A Call to Servanthood</a:t>
            </a:r>
            <a:endParaRPr lang="en-US" sz="7000" b="1" cap="none" spc="0" dirty="0">
              <a:ln w="19050">
                <a:solidFill>
                  <a:srgbClr val="002060"/>
                </a:solidFill>
                <a:prstDash val="solid"/>
              </a:ln>
              <a:solidFill>
                <a:srgbClr val="34FEF8"/>
              </a:solidFill>
              <a:effectLst>
                <a:outerShdw blurRad="12700" dist="38100" dir="2700000" algn="tl" rotWithShape="0">
                  <a:schemeClr val="bg1"/>
                </a:outerShdw>
              </a:effectLst>
            </a:endParaRPr>
          </a:p>
        </p:txBody>
      </p:sp>
    </p:spTree>
    <p:extLst>
      <p:ext uri="{BB962C8B-B14F-4D97-AF65-F5344CB8AC3E}">
        <p14:creationId xmlns:p14="http://schemas.microsoft.com/office/powerpoint/2010/main" val="3531210394"/>
      </p:ext>
    </p:extLst>
  </p:cSld>
  <p:clrMapOvr>
    <a:masterClrMapping/>
  </p:clrMapOvr>
  <mc:AlternateContent xmlns:mc="http://schemas.openxmlformats.org/markup-compatibility/2006" xmlns:p14="http://schemas.microsoft.com/office/powerpoint/2010/main">
    <mc:Choice Requires="p14">
      <p:transition spd="slow" p14:dur="1250">
        <p:wipe dir="d"/>
      </p:transition>
    </mc:Choice>
    <mc:Fallback xmlns="">
      <p:transition spd="slow">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10"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childTnLst>
                          </p:cTn>
                        </p:par>
                        <p:par>
                          <p:cTn id="20" fill="hold">
                            <p:stCondLst>
                              <p:cond delay="3250"/>
                            </p:stCondLst>
                            <p:childTnLst>
                              <p:par>
                                <p:cTn id="21" presetID="55" presetClass="entr" presetSubtype="0" fill="hold" grpId="0" nodeType="afterEffect">
                                  <p:stCondLst>
                                    <p:cond delay="75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strVal val="#ppt_w*0.70"/>
                                          </p:val>
                                        </p:tav>
                                        <p:tav tm="100000">
                                          <p:val>
                                            <p:strVal val="#ppt_w"/>
                                          </p:val>
                                        </p:tav>
                                      </p:tavLst>
                                    </p:anim>
                                    <p:anim calcmode="lin" valueType="num">
                                      <p:cBhvr>
                                        <p:cTn id="24" dur="1000" fill="hold"/>
                                        <p:tgtEl>
                                          <p:spTgt spid="10"/>
                                        </p:tgtEl>
                                        <p:attrNameLst>
                                          <p:attrName>ppt_h</p:attrName>
                                        </p:attrNameLst>
                                      </p:cBhvr>
                                      <p:tavLst>
                                        <p:tav tm="0">
                                          <p:val>
                                            <p:strVal val="#ppt_h"/>
                                          </p:val>
                                        </p:tav>
                                        <p:tav tm="100000">
                                          <p:val>
                                            <p:strVal val="#ppt_h"/>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35802" y="1476756"/>
            <a:ext cx="8872397" cy="4278094"/>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Plea – 1:10-20</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300" b="1" dirty="0" smtClean="0">
                <a:ln w="19050">
                  <a:solidFill>
                    <a:srgbClr val="002060"/>
                  </a:solidFill>
                  <a:prstDash val="solid"/>
                </a:ln>
                <a:solidFill>
                  <a:schemeClr val="bg1"/>
                </a:solidFill>
                <a:effectLst>
                  <a:outerShdw blurRad="12700" dist="50800" dir="2700000" algn="tl" rotWithShape="0">
                    <a:schemeClr val="tx1"/>
                  </a:outerShdw>
                </a:effectLst>
              </a:rPr>
              <a:t>God’s plea for Israel to hear, receive instruction, and to take the only reasonable action: obedience and submission.  </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5235988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93904" y="1165739"/>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“If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are willing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obedient,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eat the good of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land;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if you refuse and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rebel, you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devoured by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sword’;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mouth of the LORD has spoken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(1:19-20)</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0" y="5676217"/>
            <a:ext cx="9153145" cy="984885"/>
          </a:xfrm>
          <a:prstGeom prst="rect">
            <a:avLst/>
          </a:prstGeom>
          <a:noFill/>
        </p:spPr>
        <p:txBody>
          <a:bodyPr wrap="square" lIns="91440" tIns="45720" rIns="91440" bIns="45720">
            <a:spAutoFit/>
          </a:bodyPr>
          <a:lstStyle/>
          <a:p>
            <a:pPr algn="ctr"/>
            <a:r>
              <a:rPr lang="en-US" sz="57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Ignore, Ignorance, and Death</a:t>
            </a:r>
            <a:endParaRPr lang="en-US" sz="57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2167842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anim calcmode="lin" valueType="num">
                                      <p:cBhvr>
                                        <p:cTn id="8"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476756"/>
            <a:ext cx="9144000"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Promise – 1:21-31</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God’s promise of judgment (death) for rebels and sinners, or redemption (life) for repentant ones. </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8382985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59328" y="1390492"/>
            <a:ext cx="8816196"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God’s Response to Present Realities  </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1:21-31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209493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80935"/>
            <a:ext cx="9144000"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Promise – 1:21-31</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Isaiah turns to discuss the present condition of the nation and what God’s responds</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will be. </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0219279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98309" y="1281920"/>
            <a:ext cx="8538235" cy="2677656"/>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Promise – 1:21-31</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Israel's condition is so bad that destruction is inevitable.</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298308" y="4076700"/>
            <a:ext cx="8538235" cy="2585323"/>
          </a:xfrm>
          <a:prstGeom prst="rect">
            <a:avLst/>
          </a:prstGeom>
          <a:noFill/>
        </p:spPr>
        <p:txBody>
          <a:bodyPr wrap="square" lIns="91440" tIns="45720" rIns="91440" bIns="45720">
            <a:spAutoFit/>
          </a:bodyPr>
          <a:lstStyle/>
          <a:p>
            <a:pPr algn="ctr"/>
            <a:r>
              <a:rPr lang="en-US" sz="5400" b="1" dirty="0">
                <a:ln w="19050">
                  <a:solidFill>
                    <a:srgbClr val="002060"/>
                  </a:solidFill>
                  <a:prstDash val="solid"/>
                </a:ln>
                <a:solidFill>
                  <a:schemeClr val="bg1"/>
                </a:solidFill>
                <a:effectLst>
                  <a:outerShdw blurRad="12700" dist="50800" dir="2700000" algn="tl" rotWithShape="0">
                    <a:schemeClr val="tx1"/>
                  </a:outerShdw>
                </a:effectLst>
              </a:rPr>
              <a:t>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estruction is not God’s final purpose, but blessing through purification.</a:t>
            </a:r>
          </a:p>
        </p:txBody>
      </p:sp>
    </p:spTree>
    <p:extLst>
      <p:ext uri="{BB962C8B-B14F-4D97-AF65-F5344CB8AC3E}">
        <p14:creationId xmlns:p14="http://schemas.microsoft.com/office/powerpoint/2010/main" val="342677036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98309" y="1281920"/>
            <a:ext cx="8538235"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Promise – 1:21-31</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 will avenge Himself against His enemies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(24)</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and His own people is the enemy, but in order to redeem them. </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4864736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 y="1281920"/>
            <a:ext cx="9144000" cy="2616101"/>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Promise – 1:21-31</a:t>
            </a:r>
          </a:p>
          <a:p>
            <a:pPr algn="ct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His purpose for the nation is ultimately beneficial.</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3979115"/>
            <a:ext cx="9144000" cy="2492990"/>
          </a:xfrm>
          <a:prstGeom prst="rect">
            <a:avLst/>
          </a:prstGeom>
          <a:noFill/>
        </p:spPr>
        <p:txBody>
          <a:bodyPr wrap="square" lIns="91440" tIns="45720" rIns="91440" bIns="45720">
            <a:spAutoFit/>
          </a:bodyPr>
          <a:lstStyle/>
          <a:p>
            <a:pPr algn="ctr"/>
            <a:r>
              <a:rPr lang="en-US" sz="5200" b="1" dirty="0">
                <a:ln w="19050">
                  <a:solidFill>
                    <a:srgbClr val="002060"/>
                  </a:solidFill>
                  <a:prstDash val="solid"/>
                </a:ln>
                <a:solidFill>
                  <a:schemeClr val="bg1"/>
                </a:solidFill>
                <a:effectLst>
                  <a:outerShdw blurRad="12700" dist="50800" dir="2700000" algn="tl" rotWithShape="0">
                    <a:schemeClr val="tx1"/>
                  </a:outerShdw>
                </a:effectLst>
              </a:rPr>
              <a:t>T</a:t>
            </a:r>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he individuals who insist on rebellion and ignorance, destruction is all they will know. </a:t>
            </a:r>
          </a:p>
        </p:txBody>
      </p:sp>
    </p:spTree>
    <p:extLst>
      <p:ext uri="{BB962C8B-B14F-4D97-AF65-F5344CB8AC3E}">
        <p14:creationId xmlns:p14="http://schemas.microsoft.com/office/powerpoint/2010/main" val="14848669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Announcement of Judgment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59328" y="4516182"/>
            <a:ext cx="8816196"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Fate of the Wicked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1:27-31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6932009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420"/>
                            </p:stCondLst>
                            <p:childTnLst>
                              <p:par>
                                <p:cTn id="10" presetID="2" presetClass="entr" presetSubtype="8" fill="hold" grpId="0" nodeType="afterEffect">
                                  <p:stCondLst>
                                    <p:cond delay="500"/>
                                  </p:stCondLst>
                                  <p:iterate type="wd">
                                    <p:tmPct val="14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Announcement of Judgment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772522" y="4516182"/>
            <a:ext cx="7589808"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Takes the form of</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classic judgment speech</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041111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413606" y="1291590"/>
            <a:ext cx="8316789" cy="2585323"/>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to become a useful, faithful and righteous servant of God.</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Theme and Purpose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
        <p:nvSpPr>
          <p:cNvPr id="11" name="Rectangle 10"/>
          <p:cNvSpPr/>
          <p:nvPr/>
        </p:nvSpPr>
        <p:spPr>
          <a:xfrm>
            <a:off x="705432" y="3814757"/>
            <a:ext cx="773313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34FEF8"/>
                </a:solidFill>
                <a:effectLst>
                  <a:outerShdw blurRad="12700" dist="50800" dir="2700000" algn="tl" rotWithShape="0">
                    <a:schemeClr val="tx1"/>
                  </a:outerShdw>
                </a:effectLst>
              </a:rPr>
              <a:t>A Call to Servanthood</a:t>
            </a:r>
            <a:endParaRPr lang="en-US" sz="6600" b="1" dirty="0">
              <a:ln w="19050">
                <a:solidFill>
                  <a:srgbClr val="002060"/>
                </a:solidFill>
                <a:prstDash val="solid"/>
              </a:ln>
              <a:solidFill>
                <a:srgbClr val="34FEF8"/>
              </a:solidFill>
              <a:effectLst>
                <a:outerShdw blurRad="12700" dist="50800" dir="2700000" algn="tl" rotWithShape="0">
                  <a:schemeClr val="tx1"/>
                </a:outerShdw>
              </a:effectLst>
            </a:endParaRPr>
          </a:p>
        </p:txBody>
      </p:sp>
      <p:sp>
        <p:nvSpPr>
          <p:cNvPr id="13" name="Rectangle 12"/>
          <p:cNvSpPr/>
          <p:nvPr/>
        </p:nvSpPr>
        <p:spPr>
          <a:xfrm>
            <a:off x="381000" y="4991329"/>
            <a:ext cx="8553087" cy="1754326"/>
          </a:xfrm>
          <a:prstGeom prst="rect">
            <a:avLst/>
          </a:prstGeom>
          <a:noFill/>
        </p:spPr>
        <p:txBody>
          <a:bodyPr wrap="square" lIns="91440" tIns="45720" rIns="91440" bIns="45720">
            <a:spAutoFit/>
          </a:bodyPr>
          <a:lstStyle/>
          <a:p>
            <a:pPr algn="just"/>
            <a:r>
              <a:rPr lang="en-US" sz="5200" b="1" dirty="0" smtClean="0">
                <a:ln w="19050">
                  <a:solidFill>
                    <a:srgbClr val="002060"/>
                  </a:solidFill>
                  <a:prstDash val="solid"/>
                </a:ln>
                <a:solidFill>
                  <a:schemeClr val="bg1"/>
                </a:solidFill>
                <a:effectLst>
                  <a:outerShdw blurRad="12700" dist="50800" dir="2700000" algn="tl" rotWithShape="0">
                    <a:schemeClr val="tx1"/>
                  </a:outerShdw>
                </a:effectLst>
              </a:rPr>
              <a:t>How does sinful Israel become servant Israel?</a:t>
            </a:r>
            <a:endParaRPr lang="en-US" sz="52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319293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8"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7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Announcement of Judgment</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772522" y="4516182"/>
            <a:ext cx="7589808"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Takes the form of</a:t>
            </a:r>
          </a:p>
          <a:p>
            <a:pPr algn="ctr"/>
            <a:r>
              <a:rPr lang="en-US" sz="5400" b="1" dirty="0">
                <a:ln w="19050">
                  <a:solidFill>
                    <a:srgbClr val="002060"/>
                  </a:solidFill>
                  <a:prstDash val="solid"/>
                </a:ln>
                <a:solidFill>
                  <a:schemeClr val="bg1"/>
                </a:solidFill>
                <a:effectLst>
                  <a:outerShdw blurRad="12700" dist="50800" dir="2700000" algn="tl" rotWithShape="0">
                    <a:schemeClr val="tx1"/>
                  </a:outerShdw>
                </a:effectLst>
              </a:rPr>
              <a:t>p</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rophetic judgment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706406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286828" y="2361413"/>
            <a:ext cx="8341743"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Verse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21-23</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gives the reason for the judgment.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1423816" y="4239183"/>
            <a:ext cx="6287219"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Forsaking the L</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 by turning to idols.</a:t>
            </a:r>
            <a:endParaRPr lang="en-US" sz="54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5058275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0" y="2484857"/>
            <a:ext cx="9153145" cy="3939540"/>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Verse </a:t>
            </a:r>
            <a:r>
              <a:rPr lang="en-US" sz="5000" b="1" dirty="0" smtClean="0">
                <a:ln w="19050">
                  <a:solidFill>
                    <a:srgbClr val="002060"/>
                  </a:solidFill>
                  <a:prstDash val="solid"/>
                </a:ln>
                <a:solidFill>
                  <a:srgbClr val="FFFF00"/>
                </a:solidFill>
                <a:effectLst>
                  <a:outerShdw blurRad="12700" dist="50800" dir="2700000" algn="tl" rotWithShape="0">
                    <a:schemeClr val="tx1"/>
                  </a:outerShdw>
                </a:effectLst>
              </a:rPr>
              <a:t>24-26</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 is the announcement of judgment on the nation, which comes through intervention, </a:t>
            </a:r>
          </a:p>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 intervention</a:t>
            </a:r>
          </a:p>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with beneficial results.  </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4489704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0" y="2484857"/>
            <a:ext cx="9153145" cy="2400657"/>
          </a:xfrm>
          <a:prstGeom prst="rect">
            <a:avLst/>
          </a:prstGeom>
          <a:noFill/>
        </p:spPr>
        <p:txBody>
          <a:bodyPr wrap="square" lIns="91440" tIns="45720" rIns="91440" bIns="45720">
            <a:spAutoFit/>
          </a:bodyPr>
          <a:lstStyle/>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The expected natural result would be</a:t>
            </a:r>
          </a:p>
          <a:p>
            <a:pPr algn="ct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annihilation, extermination.</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62210169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Mark 13:20</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67419" y="2484857"/>
            <a:ext cx="8635041" cy="3939540"/>
          </a:xfrm>
          <a:prstGeom prst="rect">
            <a:avLst/>
          </a:prstGeom>
          <a:noFill/>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5000" b="1" dirty="0">
                <a:ln w="19050">
                  <a:solidFill>
                    <a:srgbClr val="002060"/>
                  </a:solidFill>
                  <a:prstDash val="solid"/>
                </a:ln>
                <a:solidFill>
                  <a:schemeClr val="bg1"/>
                </a:solidFill>
                <a:effectLst>
                  <a:outerShdw blurRad="12700" dist="50800" dir="2700000" algn="tl" rotWithShape="0">
                    <a:schemeClr val="tx1"/>
                  </a:outerShdw>
                </a:effectLst>
              </a:rPr>
              <a:t>unless the Lord had shortened those days, </a:t>
            </a:r>
            <a:r>
              <a:rPr lang="en-US" sz="5000" b="1" dirty="0">
                <a:ln w="19050">
                  <a:solidFill>
                    <a:srgbClr val="002060"/>
                  </a:solidFill>
                  <a:prstDash val="solid"/>
                </a:ln>
                <a:solidFill>
                  <a:srgbClr val="FFFF00"/>
                </a:solidFill>
                <a:effectLst>
                  <a:outerShdw blurRad="12700" dist="50800" dir="2700000" algn="tl" rotWithShape="0">
                    <a:schemeClr val="tx1"/>
                  </a:outerShdw>
                </a:effectLst>
              </a:rPr>
              <a:t>no flesh would be saved</a:t>
            </a:r>
            <a:r>
              <a:rPr lang="en-US" sz="5000" b="1" dirty="0">
                <a:ln w="19050">
                  <a:solidFill>
                    <a:srgbClr val="002060"/>
                  </a:solidFill>
                  <a:prstDash val="solid"/>
                </a:ln>
                <a:solidFill>
                  <a:schemeClr val="bg1"/>
                </a:solidFill>
                <a:effectLst>
                  <a:outerShdw blurRad="12700" dist="50800" dir="2700000" algn="tl" rotWithShape="0">
                    <a:schemeClr val="tx1"/>
                  </a:outerShdw>
                </a:effectLst>
              </a:rPr>
              <a:t>; but for the elect's sake, whom He chose, He shortened the days</a:t>
            </a:r>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0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564366485"/>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1:21-26</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382177" y="2484857"/>
            <a:ext cx="8370497" cy="2400657"/>
          </a:xfrm>
          <a:prstGeom prst="rect">
            <a:avLst/>
          </a:prstGeom>
          <a:noFill/>
        </p:spPr>
        <p:txBody>
          <a:bodyPr wrap="square" lIns="91440" tIns="45720" rIns="91440" bIns="45720">
            <a:spAutoFit/>
          </a:bodyPr>
          <a:lstStyle/>
          <a:p>
            <a:pPr algn="just"/>
            <a:r>
              <a:rPr lang="en-US" sz="5000" b="1" dirty="0" smtClean="0">
                <a:ln w="19050">
                  <a:solidFill>
                    <a:srgbClr val="002060"/>
                  </a:solidFill>
                  <a:prstDash val="solid"/>
                </a:ln>
                <a:solidFill>
                  <a:schemeClr val="bg1"/>
                </a:solidFill>
                <a:effectLst>
                  <a:outerShdw blurRad="12700" dist="50800" dir="2700000" algn="tl" rotWithShape="0">
                    <a:schemeClr val="tx1"/>
                  </a:outerShdw>
                </a:effectLst>
              </a:rPr>
              <a:t>“But, in fact, the intended result is purification and reinstatement.”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err="1" smtClean="0">
                <a:ln w="19050">
                  <a:solidFill>
                    <a:srgbClr val="002060"/>
                  </a:solidFill>
                  <a:prstDash val="solid"/>
                </a:ln>
                <a:solidFill>
                  <a:srgbClr val="FFFF00"/>
                </a:solidFill>
                <a:effectLst>
                  <a:outerShdw blurRad="12700" dist="50800" dir="2700000" algn="tl" rotWithShape="0">
                    <a:schemeClr val="tx1"/>
                  </a:outerShdw>
                </a:effectLst>
              </a:rPr>
              <a:t>Oswalt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 p. 104) </a:t>
            </a:r>
            <a:endParaRPr lang="en-US" sz="5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30829095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965898" y="1253417"/>
            <a:ext cx="7203057" cy="1107996"/>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1:21-23</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302971" y="2484857"/>
            <a:ext cx="8528910"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Israel’s Current Condition</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The Reason for her Judgment </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66174198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“How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faithful city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has become a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harlot! It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was full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Righteousness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lodged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now murderers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95988" y="4644738"/>
            <a:ext cx="8552024"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Jerusalem</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here is representative of the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whole nation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79634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faithful city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has become a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harlot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was full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Righteousness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lodged 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but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now murderers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91415" y="4355909"/>
            <a:ext cx="8552024"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Israel’s condition is described as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a prostitute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who deserted 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for other lovers.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88653669"/>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“How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the faithful city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has become a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harlot! It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was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full of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justice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Righteousness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lodged in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now murderers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206087" y="4499359"/>
            <a:ext cx="8722680" cy="800219"/>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 Actual Past – David/ Solomon</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0" name="Rectangle 9"/>
          <p:cNvSpPr/>
          <p:nvPr/>
        </p:nvSpPr>
        <p:spPr>
          <a:xfrm>
            <a:off x="206087" y="5470029"/>
            <a:ext cx="8722680" cy="830997"/>
          </a:xfrm>
          <a:prstGeom prst="rect">
            <a:avLst/>
          </a:prstGeom>
          <a:noFill/>
          <a:effectLst>
            <a:softEdge rad="127000"/>
          </a:effectLst>
        </p:spPr>
        <p:txBody>
          <a:bodyPr wrap="square" lIns="91440" tIns="45720" rIns="91440" bIns="45720">
            <a:spAutoFit/>
          </a:bodyPr>
          <a:lstStyle/>
          <a:p>
            <a:pPr algn="ct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A </a:t>
            </a:r>
            <a:r>
              <a:rPr lang="en-US" sz="4700" b="1" dirty="0" err="1" smtClean="0">
                <a:ln w="19050">
                  <a:solidFill>
                    <a:srgbClr val="002060"/>
                  </a:solidFill>
                  <a:prstDash val="solid"/>
                </a:ln>
                <a:solidFill>
                  <a:schemeClr val="bg1"/>
                </a:solidFill>
                <a:effectLst>
                  <a:outerShdw blurRad="12700" dist="50800" dir="2700000" algn="tl" rotWithShape="0">
                    <a:schemeClr val="tx1"/>
                  </a:outerShdw>
                </a:effectLst>
              </a:rPr>
              <a:t>Idealic</a:t>
            </a:r>
            <a:r>
              <a:rPr lang="en-US" sz="4700" b="1" dirty="0" smtClean="0">
                <a:ln w="19050">
                  <a:solidFill>
                    <a:srgbClr val="002060"/>
                  </a:solidFill>
                  <a:prstDash val="solid"/>
                </a:ln>
                <a:solidFill>
                  <a:schemeClr val="bg1"/>
                </a:solidFill>
                <a:effectLst>
                  <a:outerShdw blurRad="12700" dist="50800" dir="2700000" algn="tl" rotWithShape="0">
                    <a:schemeClr val="tx1"/>
                  </a:outerShdw>
                </a:effectLst>
              </a:rPr>
              <a:t> or Angelic Past </a:t>
            </a:r>
            <a:endParaRPr lang="en-US" sz="47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17152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88855" y="1323175"/>
            <a:ext cx="8766291" cy="5047536"/>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The entire book is an appeal to abandon human pride, to trust in the LORD, accept His lordship, and to experience all of life as it was originally meant to be - a reflection of God’s holy image and the role of a servant upon the earth.</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39625" y="101209"/>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Theme and Purpose</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78618129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“How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faithful city has become a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harlot! It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was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full of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justice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Righteousness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lodged in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but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now murderers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0" y="4292850"/>
            <a:ext cx="8836199" cy="2554545"/>
          </a:xfrm>
          <a:prstGeom prst="rect">
            <a:avLst/>
          </a:prstGeom>
          <a:noFill/>
          <a:effectLst>
            <a:softEdge rad="127000"/>
          </a:effectLst>
        </p:spPr>
        <p:txBody>
          <a:bodyPr wrap="square" lIns="91440" tIns="45720" rIns="91440" bIns="45720">
            <a:spAutoFit/>
          </a:bodyPr>
          <a:lstStyle/>
          <a:p>
            <a:pPr algn="just"/>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Those who remain faithful embody the principles of justice and righteousness because of their relation to the One who is righteousness and justice.</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39757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5262979"/>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princes are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rebellious,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companions of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thieves; Everyone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loves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bribes,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follows after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rewards. They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do not defend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fatherless, nor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does the cause of the widow come before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them.”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(1:22-23)</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46237745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9537"/>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 ruling class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 elite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has become perverted so that those who are to promote order and obedience are themselves rebels.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445235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 nation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has prostituted itself with other gods and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the leadership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has become trash.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475136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9537"/>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Isaiah, as other prophets, often makes the connection between idolatry and social justice.</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265" y="3993680"/>
            <a:ext cx="2559520" cy="2559520"/>
          </a:xfrm>
          <a:prstGeom prst="rect">
            <a:avLst/>
          </a:prstGeom>
          <a:effectLst>
            <a:softEdge rad="1270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79" y="3706625"/>
            <a:ext cx="1895819" cy="2846575"/>
          </a:xfrm>
          <a:prstGeom prst="rect">
            <a:avLst/>
          </a:prstGeom>
          <a:effectLst>
            <a:softEdge rad="12700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6813" y="4376169"/>
            <a:ext cx="2423869" cy="2025103"/>
          </a:xfrm>
          <a:prstGeom prst="rect">
            <a:avLst/>
          </a:prstGeom>
          <a:effectLst>
            <a:softEdge rad="127000"/>
          </a:effectLst>
        </p:spPr>
      </p:pic>
    </p:spTree>
    <p:extLst>
      <p:ext uri="{BB962C8B-B14F-4D97-AF65-F5344CB8AC3E}">
        <p14:creationId xmlns:p14="http://schemas.microsoft.com/office/powerpoint/2010/main" val="2944831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p:stCondLst>
                              <p:cond delay="2750"/>
                            </p:stCondLst>
                            <p:childTnLst>
                              <p:par>
                                <p:cTn id="13" presetID="10" presetClass="entr" presetSubtype="0" fill="hold"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4616648"/>
          </a:xfrm>
          <a:prstGeom prst="rect">
            <a:avLst/>
          </a:prstGeom>
          <a:noFill/>
          <a:effectLst>
            <a:softEdge rad="127000"/>
          </a:effectLst>
        </p:spPr>
        <p:txBody>
          <a:bodyPr wrap="square" lIns="91440" tIns="45720" rIns="91440" bIns="45720">
            <a:spAutoFit/>
          </a:bodyPr>
          <a:lstStyle/>
          <a:p>
            <a:pPr algn="just"/>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“Therefore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900" b="1" dirty="0" smtClean="0">
                <a:ln w="19050">
                  <a:solidFill>
                    <a:srgbClr val="002060"/>
                  </a:solidFill>
                  <a:prstDash val="solid"/>
                </a:ln>
                <a:solidFill>
                  <a:srgbClr val="FFFF00"/>
                </a:solidFill>
                <a:effectLst>
                  <a:outerShdw blurRad="12700" dist="50800" dir="2700000" algn="tl" rotWithShape="0">
                    <a:schemeClr val="tx1"/>
                  </a:outerShdw>
                </a:effectLst>
              </a:rPr>
              <a:t>Lord</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Adonai</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says, the </a:t>
            </a:r>
            <a:r>
              <a:rPr lang="en-US" sz="4900" b="1" dirty="0" smtClean="0">
                <a:ln w="19050">
                  <a:solidFill>
                    <a:srgbClr val="002060"/>
                  </a:solidFill>
                  <a:prstDash val="solid"/>
                </a:ln>
                <a:solidFill>
                  <a:srgbClr val="FFFF00"/>
                </a:solidFill>
                <a:effectLst>
                  <a:outerShdw blurRad="12700" dist="50800" dir="2700000" algn="tl" rotWithShape="0">
                    <a:schemeClr val="tx1"/>
                  </a:outerShdw>
                </a:effectLst>
              </a:rPr>
              <a:t>LORD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Yahweh</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of hosts, the</a:t>
            </a:r>
            <a:r>
              <a:rPr lang="en-US" sz="4900" b="1" dirty="0">
                <a:ln w="19050">
                  <a:solidFill>
                    <a:srgbClr val="002060"/>
                  </a:solidFill>
                  <a:prstDash val="solid"/>
                </a:ln>
                <a:solidFill>
                  <a:srgbClr val="FFFF00"/>
                </a:solidFill>
                <a:effectLst>
                  <a:outerShdw blurRad="12700" dist="50800" dir="2700000" algn="tl" rotWithShape="0">
                    <a:schemeClr val="tx1"/>
                  </a:outerShdw>
                </a:effectLst>
              </a:rPr>
              <a:t> Mighty One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of </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Israel, ‘Ah</a:t>
            </a:r>
            <a:r>
              <a:rPr lang="en-US" sz="4900" b="1" dirty="0">
                <a:ln w="19050">
                  <a:solidFill>
                    <a:srgbClr val="002060"/>
                  </a:solidFill>
                  <a:prstDash val="solid"/>
                </a:ln>
                <a:solidFill>
                  <a:schemeClr val="bg1"/>
                </a:solidFill>
                <a:effectLst>
                  <a:outerShdw blurRad="12700" dist="50800" dir="2700000" algn="tl" rotWithShape="0">
                    <a:schemeClr val="tx1"/>
                  </a:outerShdw>
                </a:effectLst>
              </a:rPr>
              <a:t>, I will rid Myself of My </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adversaries, and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take vengeance on My enemies</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smtClean="0">
                <a:ln w="19050">
                  <a:solidFill>
                    <a:srgbClr val="002060"/>
                  </a:solidFill>
                  <a:prstDash val="solid"/>
                </a:ln>
                <a:solidFill>
                  <a:srgbClr val="FFFF00"/>
                </a:solidFill>
                <a:effectLst>
                  <a:outerShdw blurRad="12700" dist="50800" dir="2700000" algn="tl" rotWithShape="0">
                    <a:schemeClr val="tx1"/>
                  </a:outerShdw>
                </a:effectLst>
              </a:rPr>
              <a:t>(1:24)</a:t>
            </a:r>
            <a:endParaRPr lang="en-US" sz="49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148974497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5130892"/>
          </a:xfrm>
          <a:prstGeom prst="rect">
            <a:avLst/>
          </a:prstGeom>
          <a:noFill/>
          <a:effectLst>
            <a:softEdge rad="127000"/>
          </a:effectLst>
        </p:spPr>
        <p:txBody>
          <a:bodyPr wrap="square" lIns="91440" tIns="45720" rIns="91440" bIns="45720">
            <a:spAutoFit/>
          </a:bodyPr>
          <a:lstStyle/>
          <a:p>
            <a:pPr algn="ctr">
              <a:lnSpc>
                <a:spcPct val="114000"/>
              </a:lnSpc>
            </a:pP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Adonai</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Sovereign, Master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400" b="1" dirty="0">
              <a:ln w="19050">
                <a:solidFill>
                  <a:srgbClr val="002060"/>
                </a:solidFill>
                <a:prstDash val="solid"/>
              </a:ln>
              <a:solidFill>
                <a:schemeClr val="bg1"/>
              </a:solidFill>
              <a:effectLst>
                <a:outerShdw blurRad="12700" dist="50800" dir="2700000" algn="tl" rotWithShape="0">
                  <a:schemeClr val="tx1"/>
                </a:outerShdw>
              </a:effectLst>
            </a:endParaRPr>
          </a:p>
          <a:p>
            <a:pPr algn="ctr">
              <a:lnSpc>
                <a:spcPct val="114000"/>
              </a:lnSpc>
            </a:pP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Yahweh</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 “I Am”</a:t>
            </a:r>
          </a:p>
          <a:p>
            <a:pPr algn="ctr">
              <a:spcAft>
                <a:spcPts val="600"/>
              </a:spcAft>
            </a:pP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combined effect is complete mastery, total dominance.</a:t>
            </a:r>
            <a:endParaRPr lang="en-US" sz="49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lnSpc>
                <a:spcPct val="114000"/>
              </a:lnSpc>
            </a:pP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The L</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 Hosts – “vast army”</a:t>
            </a:r>
            <a:endParaRPr lang="en-US" sz="4900" b="1" dirty="0">
              <a:ln w="19050">
                <a:solidFill>
                  <a:srgbClr val="002060"/>
                </a:solidFill>
                <a:prstDash val="solid"/>
              </a:ln>
              <a:solidFill>
                <a:schemeClr val="bg1"/>
              </a:solidFill>
              <a:effectLst>
                <a:outerShdw blurRad="12700" dist="50800" dir="2700000" algn="tl" rotWithShape="0">
                  <a:schemeClr val="tx1"/>
                </a:outerShdw>
              </a:effectLst>
            </a:endParaRPr>
          </a:p>
          <a:p>
            <a:pPr algn="ctr">
              <a:lnSpc>
                <a:spcPct val="114000"/>
              </a:lnSpc>
            </a:pPr>
            <a:r>
              <a:rPr lang="en-US" sz="4900" b="1" dirty="0">
                <a:ln w="19050">
                  <a:solidFill>
                    <a:srgbClr val="002060"/>
                  </a:solidFill>
                  <a:prstDash val="solid"/>
                </a:ln>
                <a:solidFill>
                  <a:schemeClr val="bg1"/>
                </a:solidFill>
                <a:effectLst>
                  <a:outerShdw blurRad="12700" dist="50800" dir="2700000" algn="tl" rotWithShape="0">
                    <a:schemeClr val="tx1"/>
                  </a:outerShdw>
                </a:effectLst>
              </a:rPr>
              <a:t>T</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he </a:t>
            </a:r>
            <a:r>
              <a:rPr lang="en-US" sz="4900" b="1" dirty="0">
                <a:ln w="19050">
                  <a:solidFill>
                    <a:srgbClr val="002060"/>
                  </a:solidFill>
                  <a:prstDash val="solid"/>
                </a:ln>
                <a:solidFill>
                  <a:srgbClr val="FFFF00"/>
                </a:solidFill>
                <a:effectLst>
                  <a:outerShdw blurRad="12700" dist="50800" dir="2700000" algn="tl" rotWithShape="0">
                    <a:schemeClr val="tx1"/>
                  </a:outerShdw>
                </a:effectLst>
              </a:rPr>
              <a:t>Mighty One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of </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Israel (+)</a:t>
            </a:r>
            <a:endParaRPr lang="en-US" sz="49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308646006"/>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108543"/>
          </a:xfrm>
          <a:prstGeom prst="rect">
            <a:avLst/>
          </a:prstGeom>
          <a:noFill/>
          <a:effectLst>
            <a:softEdge rad="127000"/>
          </a:effectLst>
        </p:spPr>
        <p:txBody>
          <a:bodyPr wrap="square" lIns="91440" tIns="45720" rIns="91440" bIns="45720">
            <a:spAutoFit/>
          </a:bodyPr>
          <a:lstStyle/>
          <a:p>
            <a:pPr algn="just"/>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“But He who is mighty to save can also be mighty to destroy, all the more so because the enemy is His own people.”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(p. 106)</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4390463"/>
            <a:ext cx="8836199" cy="2354491"/>
          </a:xfrm>
          <a:prstGeom prst="rect">
            <a:avLst/>
          </a:prstGeom>
          <a:noFill/>
          <a:effectLst>
            <a:softEdge rad="127000"/>
          </a:effectLst>
        </p:spPr>
        <p:txBody>
          <a:bodyPr wrap="square" lIns="91440" tIns="45720" rIns="91440" bIns="45720">
            <a:spAutoFit/>
          </a:bodyPr>
          <a:lstStyle/>
          <a:p>
            <a:pPr algn="just"/>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the time has come for judgment to begin at the house of </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God…”</a:t>
            </a:r>
            <a:r>
              <a:rPr lang="en-US" sz="4900" b="1" dirty="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smtClean="0">
                <a:ln w="19050">
                  <a:solidFill>
                    <a:srgbClr val="002060"/>
                  </a:solidFill>
                  <a:prstDash val="solid"/>
                </a:ln>
                <a:solidFill>
                  <a:srgbClr val="FFFF00"/>
                </a:solidFill>
                <a:effectLst>
                  <a:outerShdw blurRad="12700" dist="50800" dir="2700000" algn="tl" rotWithShape="0">
                    <a:schemeClr val="tx1"/>
                  </a:outerShdw>
                </a:effectLst>
              </a:rPr>
              <a:t>(1 </a:t>
            </a:r>
            <a:r>
              <a:rPr lang="en-US" sz="4900" b="1" dirty="0">
                <a:ln w="19050">
                  <a:solidFill>
                    <a:srgbClr val="002060"/>
                  </a:solidFill>
                  <a:prstDash val="solid"/>
                </a:ln>
                <a:solidFill>
                  <a:srgbClr val="FFFF00"/>
                </a:solidFill>
                <a:effectLst>
                  <a:outerShdw blurRad="12700" dist="50800" dir="2700000" algn="tl" rotWithShape="0">
                    <a:schemeClr val="tx1"/>
                  </a:outerShdw>
                </a:effectLst>
              </a:rPr>
              <a:t>Peter </a:t>
            </a:r>
            <a:r>
              <a:rPr lang="en-US" sz="4900" b="1" dirty="0" smtClean="0">
                <a:ln w="19050">
                  <a:solidFill>
                    <a:srgbClr val="002060"/>
                  </a:solidFill>
                  <a:prstDash val="solid"/>
                </a:ln>
                <a:solidFill>
                  <a:srgbClr val="FFFF00"/>
                </a:solidFill>
                <a:effectLst>
                  <a:outerShdw blurRad="12700" dist="50800" dir="2700000" algn="tl" rotWithShape="0">
                    <a:schemeClr val="tx1"/>
                  </a:outerShdw>
                </a:effectLst>
              </a:rPr>
              <a:t>4:17)</a:t>
            </a:r>
            <a:endParaRPr lang="en-US" sz="49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8068702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1320471"/>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again,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will judge His people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is a fearful thing to fall into the hands of the living God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(Hebrews 10:30b-31)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9640087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54491"/>
          </a:xfrm>
          <a:prstGeom prst="rect">
            <a:avLst/>
          </a:prstGeom>
          <a:noFill/>
          <a:effectLst>
            <a:softEdge rad="127000"/>
          </a:effectLst>
        </p:spPr>
        <p:txBody>
          <a:bodyPr wrap="square" lIns="91440" tIns="45720" rIns="91440" bIns="45720">
            <a:spAutoFit/>
          </a:bodyPr>
          <a:lstStyle/>
          <a:p>
            <a:pPr algn="just"/>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‘Ah</a:t>
            </a:r>
            <a:r>
              <a:rPr lang="en-US" sz="4900" b="1" dirty="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a:ln w="19050">
                  <a:solidFill>
                    <a:srgbClr val="002060"/>
                  </a:solidFill>
                  <a:prstDash val="solid"/>
                </a:ln>
                <a:solidFill>
                  <a:srgbClr val="FFFF00"/>
                </a:solidFill>
                <a:effectLst>
                  <a:outerShdw blurRad="12700" dist="50800" dir="2700000" algn="tl" rotWithShape="0">
                    <a:schemeClr val="tx1"/>
                  </a:outerShdw>
                </a:effectLst>
              </a:rPr>
              <a:t>I will rid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Myself of My </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adversaries, and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take vengeance on My enemies</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smtClean="0">
                <a:ln w="19050">
                  <a:solidFill>
                    <a:srgbClr val="002060"/>
                  </a:solidFill>
                  <a:prstDash val="solid"/>
                </a:ln>
                <a:solidFill>
                  <a:srgbClr val="FFFF00"/>
                </a:solidFill>
                <a:effectLst>
                  <a:outerShdw blurRad="12700" dist="50800" dir="2700000" algn="tl" rotWithShape="0">
                    <a:schemeClr val="tx1"/>
                  </a:outerShdw>
                </a:effectLst>
              </a:rPr>
              <a:t>(1:24b)</a:t>
            </a:r>
            <a:endParaRPr lang="en-US" sz="49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3759855"/>
            <a:ext cx="8836199" cy="1754326"/>
          </a:xfrm>
          <a:prstGeom prst="rect">
            <a:avLst/>
          </a:prstGeom>
          <a:noFill/>
          <a:effectLst>
            <a:softEdge rad="127000"/>
          </a:effectLst>
        </p:spPr>
        <p:txBody>
          <a:bodyPr wrap="square" lIns="91440" tIns="45720" rIns="91440" bIns="45720">
            <a:spAutoFit/>
          </a:bodyPr>
          <a:lstStyle/>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Judgment Announced</a:t>
            </a: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Woe</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5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705468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54491"/>
          </a:xfrm>
          <a:prstGeom prst="rect">
            <a:avLst/>
          </a:prstGeom>
          <a:noFill/>
          <a:effectLst>
            <a:softEdge rad="127000"/>
          </a:effectLst>
        </p:spPr>
        <p:txBody>
          <a:bodyPr wrap="square" lIns="91440" tIns="45720" rIns="91440" bIns="45720">
            <a:spAutoFit/>
          </a:bodyPr>
          <a:lstStyle/>
          <a:p>
            <a:pPr algn="just"/>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‘Ah</a:t>
            </a:r>
            <a:r>
              <a:rPr lang="en-US" sz="4900" b="1" dirty="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a:ln w="19050">
                  <a:solidFill>
                    <a:srgbClr val="002060"/>
                  </a:solidFill>
                  <a:prstDash val="solid"/>
                </a:ln>
                <a:solidFill>
                  <a:srgbClr val="FFFF00"/>
                </a:solidFill>
                <a:effectLst>
                  <a:outerShdw blurRad="12700" dist="50800" dir="2700000" algn="tl" rotWithShape="0">
                    <a:schemeClr val="tx1"/>
                  </a:outerShdw>
                </a:effectLst>
              </a:rPr>
              <a:t>I will rid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Myself of My </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adversaries, and </a:t>
            </a:r>
            <a:r>
              <a:rPr lang="en-US" sz="4900" b="1" dirty="0">
                <a:ln w="19050">
                  <a:solidFill>
                    <a:srgbClr val="002060"/>
                  </a:solidFill>
                  <a:prstDash val="solid"/>
                </a:ln>
                <a:solidFill>
                  <a:schemeClr val="bg1"/>
                </a:solidFill>
                <a:effectLst>
                  <a:outerShdw blurRad="12700" dist="50800" dir="2700000" algn="tl" rotWithShape="0">
                    <a:schemeClr val="tx1"/>
                  </a:outerShdw>
                </a:effectLst>
              </a:rPr>
              <a:t>take vengeance on My enemies</a:t>
            </a:r>
            <a:r>
              <a:rPr lang="en-US" sz="49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900" b="1" dirty="0" smtClean="0">
                <a:ln w="19050">
                  <a:solidFill>
                    <a:srgbClr val="002060"/>
                  </a:solidFill>
                  <a:prstDash val="solid"/>
                </a:ln>
                <a:solidFill>
                  <a:srgbClr val="FFFF00"/>
                </a:solidFill>
                <a:effectLst>
                  <a:outerShdw blurRad="12700" dist="50800" dir="2700000" algn="tl" rotWithShape="0">
                    <a:schemeClr val="tx1"/>
                  </a:outerShdw>
                </a:effectLst>
              </a:rPr>
              <a:t>(1:24b)</a:t>
            </a:r>
            <a:endParaRPr lang="en-US" sz="49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3636411"/>
            <a:ext cx="8836199" cy="2923877"/>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God’s children are those who do His will, whoever they be,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(56)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while those who rebel are His enemies, though they be Israel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(57)</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08740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387443" y="1338733"/>
            <a:ext cx="8369114" cy="4247317"/>
          </a:xfrm>
          <a:prstGeom prst="rect">
            <a:avLst/>
          </a:prstGeom>
          <a:noFill/>
        </p:spPr>
        <p:txBody>
          <a:bodyPr wrap="square" lIns="91440" tIns="45720" rIns="91440" bIns="45720">
            <a:spAutoFit/>
          </a:bodyPr>
          <a:lstStyle/>
          <a:p>
            <a:pPr algn="ctr"/>
            <a:r>
              <a:rPr lang="en-US" sz="7200" b="1" dirty="0" smtClean="0">
                <a:ln w="19050">
                  <a:solidFill>
                    <a:srgbClr val="002060"/>
                  </a:solidFill>
                  <a:prstDash val="solid"/>
                </a:ln>
                <a:solidFill>
                  <a:schemeClr val="bg1"/>
                </a:solidFill>
                <a:effectLst>
                  <a:outerShdw blurRad="12700" dist="50800" dir="2700000" algn="tl" rotWithShape="0">
                    <a:schemeClr val="tx1"/>
                  </a:outerShdw>
                </a:effectLst>
              </a:rPr>
              <a:t>Introduction:</a:t>
            </a:r>
          </a:p>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Present and Future of God’s People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1:1 – 5:30</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4301306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‘Peace</a:t>
            </a:r>
            <a:r>
              <a:rPr lang="en-US" sz="4400" b="1" dirty="0">
                <a:ln w="19050">
                  <a:solidFill>
                    <a:srgbClr val="002060"/>
                  </a:solidFill>
                  <a:prstDash val="solid"/>
                </a:ln>
                <a:solidFill>
                  <a:schemeClr val="bg1"/>
                </a:solidFill>
                <a:effectLst>
                  <a:outerShdw blurRad="12700" dist="50800" dir="2700000" algn="tl" rotWithShape="0">
                    <a:schemeClr val="tx1"/>
                  </a:outerShdw>
                </a:effectLst>
              </a:rPr>
              <a:t>, peace to him who is far off and to him who is near</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Says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L</a:t>
            </a: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And </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I will heal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him</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But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wicked are like the troubled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sea, When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cannot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rest, whose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waters cast up mire and dirt.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‘There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is no peace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Says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my God,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the wicked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(57:19-21)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4106883827"/>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will turn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My hand against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thoroughly purge away your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dross,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take away all your alloy.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445235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After a time of abandonment of His own people the Lord will put His hand again for purification.</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126753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will turn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My hand against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you,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thoroughly purge away your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dross,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take away all your alloy.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(1:25)</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0" name="Rectangle 9"/>
          <p:cNvSpPr/>
          <p:nvPr/>
        </p:nvSpPr>
        <p:spPr>
          <a:xfrm>
            <a:off x="149327" y="445235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God’s hand will not be upon them to completely destroy them, but to restore them.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19141181"/>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I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will restore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your judges as at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first,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your counselors as at the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beginning.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(1:25-26a)</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3713688"/>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needs just, impartial rulership which will govern out of a sense of responsibility, rather than greed.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034687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“Afterward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you shall be called the city of righteousness, the faithful city</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(1:26b)</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3713688"/>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Israel will be restored to the vision of what she is called to be, after having passed as through fire.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105392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59328" y="1390492"/>
            <a:ext cx="8816196" cy="2123658"/>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The Fate of the Wicked</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1:27-31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2" name="Rectangle 11"/>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350" y="3637594"/>
            <a:ext cx="5183300" cy="2915606"/>
          </a:xfrm>
          <a:prstGeom prst="rect">
            <a:avLst/>
          </a:prstGeom>
          <a:effectLst>
            <a:softEdge rad="317500"/>
          </a:effectLst>
        </p:spPr>
      </p:pic>
    </p:spTree>
    <p:extLst>
      <p:ext uri="{BB962C8B-B14F-4D97-AF65-F5344CB8AC3E}">
        <p14:creationId xmlns:p14="http://schemas.microsoft.com/office/powerpoint/2010/main" val="39923060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76202" cy="2215991"/>
          </a:xfrm>
          <a:prstGeom prst="rect">
            <a:avLst/>
          </a:prstGeom>
          <a:noFill/>
          <a:effectLst>
            <a:softEdge rad="127000"/>
          </a:effectLst>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This section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(1:27-30)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concludes the introduction to the introduction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(chapters 2-5).</a:t>
            </a:r>
            <a:endParaRPr lang="en-US" sz="4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3621355"/>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It is similar to the conclusion to the longer introduction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(5:24-30)</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and to the concluding verse of the book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(66:24)</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643126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275358" y="1281920"/>
            <a:ext cx="8593284" cy="3077766"/>
          </a:xfrm>
          <a:prstGeom prst="rect">
            <a:avLst/>
          </a:prstGeom>
          <a:noFill/>
          <a:effectLst>
            <a:softEdge rad="127000"/>
          </a:effectLst>
        </p:spPr>
        <p:txBody>
          <a:bodyPr wrap="square" lIns="91440" tIns="45720" rIns="91440" bIns="45720">
            <a:spAutoFit/>
          </a:bodyPr>
          <a:lstStyle/>
          <a:p>
            <a:pPr algn="just">
              <a:spcBef>
                <a:spcPts val="1200"/>
              </a:spcBef>
            </a:pPr>
            <a:r>
              <a:rPr lang="en-US" sz="4600" b="1" u="sng" dirty="0" smtClean="0">
                <a:ln w="19050">
                  <a:solidFill>
                    <a:srgbClr val="002060"/>
                  </a:solidFill>
                  <a:prstDash val="solid"/>
                </a:ln>
                <a:solidFill>
                  <a:schemeClr val="bg1"/>
                </a:solidFill>
                <a:effectLst>
                  <a:outerShdw blurRad="12700" dist="50800" dir="2700000" algn="tl" rotWithShape="0">
                    <a:schemeClr val="tx1"/>
                  </a:outerShdw>
                </a:effectLst>
              </a:rPr>
              <a:t>The point to note is this</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a:t>
            </a:r>
          </a:p>
          <a:p>
            <a:pPr algn="just">
              <a:spcBef>
                <a:spcPts val="1200"/>
              </a:spcBef>
            </a:pP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Continued arrogant rebellion against God will result in destruction.  </a:t>
            </a: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334179" y="4503024"/>
            <a:ext cx="8475643"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mighty will perish, their judgment is sure.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9382021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“Zion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redeemed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righteousness.”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3712015"/>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 transitional verses between the purification for the repentant ones and destruction for the rebellious.</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3649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redeemed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righteousness.”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380999" y="3590244"/>
            <a:ext cx="8340496"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is a favorite of Isaiah occurring 47x’s.</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740" y="4374991"/>
            <a:ext cx="3450755" cy="2301654"/>
          </a:xfrm>
          <a:prstGeom prst="rect">
            <a:avLst/>
          </a:prstGeom>
          <a:effectLst>
            <a:softEdge rad="127000"/>
          </a:effectLst>
        </p:spPr>
      </p:pic>
    </p:spTree>
    <p:extLst>
      <p:ext uri="{BB962C8B-B14F-4D97-AF65-F5344CB8AC3E}">
        <p14:creationId xmlns:p14="http://schemas.microsoft.com/office/powerpoint/2010/main" val="150384007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211087" y="1281920"/>
            <a:ext cx="8712679" cy="4524315"/>
          </a:xfrm>
          <a:prstGeom prst="rect">
            <a:avLst/>
          </a:prstGeom>
          <a:noFill/>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Chapters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1-5</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are a powerful, though general statement of the hopes and realities of Judah’s situation. The section moves back and forth between the two themes of doom and deliverance.</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860420385"/>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redeemed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righteousness.”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380999" y="3590244"/>
            <a:ext cx="8153401"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depicts choosiness, hope and beauty, for </a:t>
            </a:r>
          </a:p>
          <a:p>
            <a:pPr algn="just"/>
            <a:r>
              <a:rPr lang="en-US" sz="4800" b="1" dirty="0">
                <a:ln w="19050">
                  <a:solidFill>
                    <a:srgbClr val="002060"/>
                  </a:solidFill>
                  <a:prstDash val="solid"/>
                </a:ln>
                <a:solidFill>
                  <a:schemeClr val="bg1"/>
                </a:solidFill>
                <a:effectLst>
                  <a:outerShdw blurRad="12700" dist="50800" dir="2700000" algn="tl" rotWithShape="0">
                    <a:schemeClr val="tx1"/>
                  </a:outerShdw>
                </a:effectLst>
              </a:rPr>
              <a:t>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hose who belong</a:t>
            </a:r>
          </a:p>
          <a:p>
            <a:pPr algn="just"/>
            <a:r>
              <a:rPr lang="en-US" sz="4800" b="1" dirty="0">
                <a:ln w="19050">
                  <a:solidFill>
                    <a:srgbClr val="002060"/>
                  </a:solidFill>
                  <a:prstDash val="solid"/>
                </a:ln>
                <a:solidFill>
                  <a:schemeClr val="bg1"/>
                </a:solidFill>
                <a:effectLst>
                  <a:outerShdw blurRad="12700" dist="50800" dir="2700000" algn="tl" rotWithShape="0">
                    <a:schemeClr val="tx1"/>
                  </a:outerShdw>
                </a:effectLst>
              </a:rPr>
              <a:t>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 God.</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740" y="4374991"/>
            <a:ext cx="3450755" cy="2301654"/>
          </a:xfrm>
          <a:prstGeom prst="rect">
            <a:avLst/>
          </a:prstGeom>
          <a:effectLst>
            <a:softEdge rad="127000"/>
          </a:effectLst>
        </p:spPr>
      </p:pic>
    </p:spTree>
    <p:extLst>
      <p:ext uri="{BB962C8B-B14F-4D97-AF65-F5344CB8AC3E}">
        <p14:creationId xmlns:p14="http://schemas.microsoft.com/office/powerpoint/2010/main" val="1816387934"/>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redeemed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righteousness.”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380999" y="3590244"/>
            <a:ext cx="8153401"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imagery is double effective when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is said</a:t>
            </a:r>
          </a:p>
          <a:p>
            <a:pPr algn="just"/>
            <a:r>
              <a:rPr lang="en-US" sz="4800" b="1" dirty="0">
                <a:ln w="19050">
                  <a:solidFill>
                    <a:srgbClr val="002060"/>
                  </a:solidFill>
                  <a:prstDash val="solid"/>
                </a:ln>
                <a:solidFill>
                  <a:schemeClr val="bg1"/>
                </a:solidFill>
                <a:effectLst>
                  <a:outerShdw blurRad="12700" dist="50800" dir="2700000" algn="tl" rotWithShape="0">
                    <a:schemeClr val="tx1"/>
                  </a:outerShdw>
                </a:effectLst>
              </a:rPr>
              <a:t>t</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o be desolate and</a:t>
            </a:r>
          </a:p>
          <a:p>
            <a:pPr algn="just"/>
            <a:r>
              <a:rPr lang="en-US" sz="4800" b="1" dirty="0">
                <a:ln w="19050">
                  <a:solidFill>
                    <a:srgbClr val="002060"/>
                  </a:solidFill>
                  <a:prstDash val="solid"/>
                </a:ln>
                <a:solidFill>
                  <a:schemeClr val="bg1"/>
                </a:solidFill>
                <a:effectLst>
                  <a:outerShdw blurRad="12700" dist="50800" dir="2700000" algn="tl" rotWithShape="0">
                    <a:schemeClr val="tx1"/>
                  </a:outerShdw>
                </a:effectLst>
              </a:rPr>
              <a:t>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estroyed.</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740" y="4374991"/>
            <a:ext cx="3450755" cy="2301654"/>
          </a:xfrm>
          <a:prstGeom prst="rect">
            <a:avLst/>
          </a:prstGeom>
          <a:effectLst>
            <a:softEdge rad="127000"/>
          </a:effectLst>
        </p:spPr>
      </p:pic>
    </p:spTree>
    <p:extLst>
      <p:ext uri="{BB962C8B-B14F-4D97-AF65-F5344CB8AC3E}">
        <p14:creationId xmlns:p14="http://schemas.microsoft.com/office/powerpoint/2010/main" val="400682266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redeemed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righteousness.”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0740" y="4374991"/>
            <a:ext cx="3450755" cy="2301654"/>
          </a:xfrm>
          <a:prstGeom prst="rect">
            <a:avLst/>
          </a:prstGeom>
          <a:effectLst>
            <a:softEdge rad="127000"/>
          </a:effectLst>
        </p:spPr>
      </p:pic>
      <p:sp>
        <p:nvSpPr>
          <p:cNvPr id="8" name="Rectangle 7"/>
          <p:cNvSpPr/>
          <p:nvPr/>
        </p:nvSpPr>
        <p:spPr>
          <a:xfrm>
            <a:off x="215660" y="3590244"/>
            <a:ext cx="8505835"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is to be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redeemed,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as a gift from God, her</a:t>
            </a:r>
          </a:p>
          <a:p>
            <a:pPr algn="just"/>
            <a:r>
              <a:rPr lang="en-US" sz="4800" b="1" dirty="0">
                <a:ln w="19050">
                  <a:solidFill>
                    <a:srgbClr val="002060"/>
                  </a:solidFill>
                  <a:prstDash val="solid"/>
                </a:ln>
                <a:solidFill>
                  <a:schemeClr val="bg1"/>
                </a:solidFill>
                <a:effectLst>
                  <a:outerShdw blurRad="12700" dist="50800" dir="2700000" algn="tl" rotWithShape="0">
                    <a:schemeClr val="tx1"/>
                  </a:outerShdw>
                </a:effectLst>
              </a:rPr>
              <a:t>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esolation and</a:t>
            </a:r>
          </a:p>
          <a:p>
            <a:pPr algn="just"/>
            <a:r>
              <a:rPr lang="en-US" sz="4800" b="1" dirty="0">
                <a:ln w="19050">
                  <a:solidFill>
                    <a:srgbClr val="002060"/>
                  </a:solidFill>
                  <a:prstDash val="solid"/>
                </a:ln>
                <a:solidFill>
                  <a:schemeClr val="bg1"/>
                </a:solidFill>
                <a:effectLst>
                  <a:outerShdw blurRad="12700" dist="50800" dir="2700000" algn="tl" rotWithShape="0">
                    <a:schemeClr val="tx1"/>
                  </a:outerShdw>
                </a:effectLst>
              </a:rPr>
              <a:t>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estruction is passing.</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117508386"/>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Zion</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redeemed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justice,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righteousness.”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06328" y="3590244"/>
            <a:ext cx="8883772"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use of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redeemed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suggests the chapter consciously introduces the entire book, but much more prominent in chs. 40-66. </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411478320"/>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“Zion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redeemed with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justice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righteousness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927079" y="3590244"/>
            <a:ext cx="7280696" cy="1569660"/>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What is the source all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righteousness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and</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 justice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9" name="Rectangle 8"/>
          <p:cNvSpPr/>
          <p:nvPr/>
        </p:nvSpPr>
        <p:spPr>
          <a:xfrm>
            <a:off x="345057" y="5398410"/>
            <a:ext cx="8453887" cy="830997"/>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Is it not though His gracious gift?</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968950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“Zion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shall be redeemed with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justice</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her penitents with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righteousness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(1:27)</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53901" y="3590244"/>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Those who depose themselves toward righteousness and justice, will be saved, and those who do not are destroyed. </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002370555"/>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76202" cy="28623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“Keep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justice, and do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righteousness, for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My salvation is about to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come,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My righteousness to be revealed</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(56:1)</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9" name="Rectangle 8"/>
          <p:cNvSpPr/>
          <p:nvPr/>
        </p:nvSpPr>
        <p:spPr>
          <a:xfrm>
            <a:off x="149327" y="4144242"/>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As humanity chooses to do what God makes possible, restoration and redemption occurs.</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39673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destruction</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of transgressors and of sinners shall be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together,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a</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those who forsake the L</a:t>
            </a:r>
            <a:r>
              <a:rPr lang="en-US" sz="4400" b="1" dirty="0">
                <a:ln w="19050">
                  <a:solidFill>
                    <a:srgbClr val="002060"/>
                  </a:solidFill>
                  <a:prstDash val="solid"/>
                </a:ln>
                <a:solidFill>
                  <a:schemeClr val="bg1"/>
                </a:solidFill>
                <a:effectLst>
                  <a:outerShdw blurRad="12700" dist="50800" dir="2700000" algn="tl" rotWithShape="0">
                    <a:schemeClr val="tx1"/>
                  </a:outerShdw>
                </a:effectLst>
              </a:rPr>
              <a:t>ORD</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shall be </a:t>
            </a:r>
            <a:r>
              <a:rPr lang="en-US" sz="4800" b="1" dirty="0">
                <a:ln w="19050">
                  <a:solidFill>
                    <a:srgbClr val="002060"/>
                  </a:solidFill>
                  <a:prstDash val="solid"/>
                </a:ln>
                <a:solidFill>
                  <a:srgbClr val="FFFF00"/>
                </a:solidFill>
                <a:effectLst>
                  <a:outerShdw blurRad="12700" dist="50800" dir="2700000" algn="tl" rotWithShape="0">
                    <a:schemeClr val="tx1"/>
                  </a:outerShdw>
                </a:effectLst>
              </a:rPr>
              <a:t>consumed</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(1:28)</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49327" y="43683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Those who refuse what God makes possible find only death and destruction.</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09838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49327" y="1198989"/>
            <a:ext cx="8836199" cy="5755422"/>
          </a:xfrm>
          <a:prstGeom prst="rect">
            <a:avLst/>
          </a:prstGeom>
          <a:noFill/>
          <a:effectLst>
            <a:softEdge rad="127000"/>
          </a:effectLst>
        </p:spPr>
        <p:txBody>
          <a:bodyPr wrap="square" lIns="91440" tIns="45720" rIns="91440" bIns="45720">
            <a:spAutoFit/>
          </a:bodyPr>
          <a:lstStyle/>
          <a:p>
            <a:pPr algn="just"/>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they shall be ashamed of the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terebinth (oak)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trees w</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hich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you have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desired; And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you shall be embarrassed because of the gardens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which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you have chosen.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you shall be as a </a:t>
            </a:r>
            <a:r>
              <a:rPr lang="en-US" sz="4500" b="1" i="1" dirty="0" smtClean="0">
                <a:ln w="19050">
                  <a:solidFill>
                    <a:srgbClr val="002060"/>
                  </a:solidFill>
                  <a:prstDash val="solid"/>
                </a:ln>
                <a:solidFill>
                  <a:schemeClr val="bg1"/>
                </a:solidFill>
                <a:effectLst>
                  <a:outerShdw blurRad="12700" dist="50800" dir="2700000" algn="tl" rotWithShape="0">
                    <a:schemeClr val="tx1"/>
                  </a:outerShdw>
                </a:effectLst>
              </a:rPr>
              <a:t>oak</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whose leaf </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fades,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nd </a:t>
            </a:r>
            <a:r>
              <a:rPr lang="en-US" sz="4500" b="1" dirty="0">
                <a:ln w="19050">
                  <a:solidFill>
                    <a:srgbClr val="002060"/>
                  </a:solidFill>
                  <a:prstDash val="solid"/>
                </a:ln>
                <a:solidFill>
                  <a:schemeClr val="bg1"/>
                </a:solidFill>
                <a:effectLst>
                  <a:outerShdw blurRad="12700" dist="50800" dir="2700000" algn="tl" rotWithShape="0">
                    <a:schemeClr val="tx1"/>
                  </a:outerShdw>
                </a:effectLst>
              </a:rPr>
              <a:t>as a garden that has no water</a:t>
            </a:r>
            <a:r>
              <a:rPr lang="en-US" sz="45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500" b="1" dirty="0" smtClean="0">
                <a:ln w="19050">
                  <a:solidFill>
                    <a:srgbClr val="002060"/>
                  </a:solidFill>
                  <a:prstDash val="solid"/>
                </a:ln>
                <a:solidFill>
                  <a:srgbClr val="FFFF00"/>
                </a:solidFill>
                <a:effectLst>
                  <a:outerShdw blurRad="12700" dist="50800" dir="2700000" algn="tl" rotWithShape="0">
                    <a:schemeClr val="tx1"/>
                  </a:outerShdw>
                </a:effectLst>
              </a:rPr>
              <a:t>(1:29-30)</a:t>
            </a:r>
            <a:endParaRPr lang="en-US" sz="45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330215423"/>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These verses make plain that it is the worship of idols to which “rebellion” and “forsaking God” referred. </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145" y="4183811"/>
            <a:ext cx="2682684" cy="249283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2475" y="3986230"/>
            <a:ext cx="2049241" cy="2483928"/>
          </a:xfrm>
          <a:prstGeom prst="rect">
            <a:avLst/>
          </a:prstGeom>
          <a:effectLst>
            <a:softEdge rad="127000"/>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18" y="4411949"/>
            <a:ext cx="2510011" cy="2058209"/>
          </a:xfrm>
          <a:prstGeom prst="rect">
            <a:avLst/>
          </a:prstGeom>
          <a:effectLst>
            <a:softEdge rad="127000"/>
          </a:effectLst>
        </p:spPr>
      </p:pic>
    </p:spTree>
    <p:extLst>
      <p:ext uri="{BB962C8B-B14F-4D97-AF65-F5344CB8AC3E}">
        <p14:creationId xmlns:p14="http://schemas.microsoft.com/office/powerpoint/2010/main" val="4014396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19407"/>
            <a:ext cx="9144000" cy="1754326"/>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 1</a:t>
            </a:r>
          </a:p>
          <a:p>
            <a:pPr algn="ctr"/>
            <a:r>
              <a:rPr lang="en-US" sz="5400" b="1" dirty="0">
                <a:ln w="19050">
                  <a:solidFill>
                    <a:srgbClr val="002060"/>
                  </a:solidFill>
                  <a:prstDash val="solid"/>
                </a:ln>
                <a:solidFill>
                  <a:schemeClr val="bg1"/>
                </a:solidFill>
                <a:effectLst>
                  <a:outerShdw blurRad="12700" dist="50800" dir="2700000" algn="tl" rotWithShape="0">
                    <a:schemeClr val="tx1"/>
                  </a:outerShdw>
                </a:effectLst>
              </a:rPr>
              <a:t>I</a:t>
            </a: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ntroduces the Introduction</a:t>
            </a:r>
            <a:endParaRPr lang="en-US" sz="48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130013" y="3097177"/>
            <a:ext cx="8874828" cy="2215991"/>
          </a:xfrm>
          <a:prstGeom prst="rect">
            <a:avLst/>
          </a:prstGeom>
          <a:noFill/>
        </p:spPr>
        <p:txBody>
          <a:bodyPr wrap="square" lIns="91440" tIns="45720" rIns="91440" bIns="45720">
            <a:spAutoFit/>
          </a:bodyPr>
          <a:lstStyle/>
          <a:p>
            <a:pPr algn="just"/>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“…in a very succinct way </a:t>
            </a:r>
            <a:r>
              <a:rPr lang="en-US" sz="4600" b="1" dirty="0" smtClean="0">
                <a:ln w="19050">
                  <a:solidFill>
                    <a:srgbClr val="002060"/>
                  </a:solidFill>
                  <a:prstDash val="solid"/>
                </a:ln>
                <a:solidFill>
                  <a:srgbClr val="FFFF00"/>
                </a:solidFill>
                <a:effectLst>
                  <a:outerShdw blurRad="12700" dist="50800" dir="2700000" algn="tl" rotWithShape="0">
                    <a:schemeClr val="tx1"/>
                  </a:outerShdw>
                </a:effectLst>
              </a:rPr>
              <a:t>chapter 1 </a:t>
            </a: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details Judah’s situation in God’s sight and calls them to Him”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(p. 54)</a:t>
            </a:r>
          </a:p>
        </p:txBody>
      </p:sp>
      <p:sp>
        <p:nvSpPr>
          <p:cNvPr id="8" name="Rectangle 7"/>
          <p:cNvSpPr/>
          <p:nvPr/>
        </p:nvSpPr>
        <p:spPr>
          <a:xfrm>
            <a:off x="621150" y="5471519"/>
            <a:ext cx="7892553" cy="923330"/>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“The Grand Arraignment”</a:t>
            </a:r>
            <a:endParaRPr lang="en-US" sz="4800" b="1" dirty="0" smtClean="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13" name="Rectangle 12"/>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spTree>
    <p:extLst>
      <p:ext uri="{BB962C8B-B14F-4D97-AF65-F5344CB8AC3E}">
        <p14:creationId xmlns:p14="http://schemas.microsoft.com/office/powerpoint/2010/main" val="35378267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8" name="Rectangle 7"/>
          <p:cNvSpPr/>
          <p:nvPr/>
        </p:nvSpPr>
        <p:spPr>
          <a:xfrm>
            <a:off x="193904" y="1358799"/>
            <a:ext cx="8836199" cy="6001643"/>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“I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utter My judgments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against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them concerning all their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wickedness, because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they have forsaken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Me, burned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incense to other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gods,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worshiped the works of their own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hands.”</a:t>
            </a:r>
            <a:r>
              <a:rPr lang="en-US" sz="4800" b="1" dirty="0">
                <a:ln w="19050">
                  <a:solidFill>
                    <a:srgbClr val="002060"/>
                  </a:solidFill>
                  <a:prstDash val="solid"/>
                </a:ln>
                <a:solidFill>
                  <a:schemeClr val="bg1"/>
                </a:solidFill>
                <a:effectLst>
                  <a:outerShdw blurRad="12700" dist="50800" dir="2700000" algn="tl" rotWithShape="0">
                    <a:schemeClr val="tx1"/>
                  </a:outerShdw>
                </a:effectLst>
              </a:rPr>
              <a:t>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(Jeremiah 1:16)</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a:p>
            <a:pPr algn="just"/>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27852454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use of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oaks</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 refers to sacred groves and gardens which were a part of the fertility cult of Baal and Ashtoreth.</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17" y="4412685"/>
            <a:ext cx="3328358" cy="2213358"/>
          </a:xfrm>
          <a:prstGeom prst="rect">
            <a:avLst/>
          </a:prstGeom>
          <a:effectLst>
            <a:softEdge rad="127000"/>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7427" y="4370796"/>
            <a:ext cx="4083795" cy="2297135"/>
          </a:xfrm>
          <a:prstGeom prst="rect">
            <a:avLst/>
          </a:prstGeom>
          <a:effectLst>
            <a:softEdge rad="127000"/>
          </a:effectLst>
        </p:spPr>
      </p:pic>
      <p:sp>
        <p:nvSpPr>
          <p:cNvPr id="15" name="Rectangle 14"/>
          <p:cNvSpPr/>
          <p:nvPr/>
        </p:nvSpPr>
        <p:spPr>
          <a:xfrm>
            <a:off x="6504317" y="5795046"/>
            <a:ext cx="1964635" cy="830997"/>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Avatar</a:t>
            </a:r>
            <a:endParaRPr lang="en-US" sz="46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0852923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childTnLst>
                          </p:cTn>
                        </p:par>
                        <p:par>
                          <p:cTn id="8" fill="hold">
                            <p:stCondLst>
                              <p:cond delay="1250"/>
                            </p:stCondLst>
                            <p:childTnLst>
                              <p:par>
                                <p:cTn id="9" presetID="10" presetClass="entr" presetSubtype="0"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785652"/>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 leave God who made the trees in order to worship the trees is the height of folly. To put trust in the creation is to have that trust betrayed.”</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9669" y="4373592"/>
            <a:ext cx="1991830" cy="2363638"/>
          </a:xfrm>
          <a:prstGeom prst="rect">
            <a:avLst/>
          </a:prstGeom>
          <a:effectLst>
            <a:softEdge rad="127000"/>
          </a:effectLst>
        </p:spPr>
      </p:pic>
    </p:spTree>
    <p:extLst>
      <p:ext uri="{BB962C8B-B14F-4D97-AF65-F5344CB8AC3E}">
        <p14:creationId xmlns:p14="http://schemas.microsoft.com/office/powerpoint/2010/main" val="4111654387"/>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“How foolish then when God has chosen Judah, that Judah has chosen a tree.”</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974" y="3621768"/>
            <a:ext cx="4073169" cy="3054876"/>
          </a:xfrm>
          <a:prstGeom prst="rect">
            <a:avLst/>
          </a:prstGeom>
          <a:effectLst>
            <a:softEdge rad="127000"/>
          </a:effectLst>
        </p:spPr>
      </p:pic>
      <p:sp>
        <p:nvSpPr>
          <p:cNvPr id="12" name="Rectangle 11"/>
          <p:cNvSpPr/>
          <p:nvPr/>
        </p:nvSpPr>
        <p:spPr>
          <a:xfrm>
            <a:off x="5268550" y="5783925"/>
            <a:ext cx="3140015" cy="830997"/>
          </a:xfrm>
          <a:prstGeom prst="rect">
            <a:avLst/>
          </a:prstGeom>
          <a:noFill/>
          <a:effectLst>
            <a:softEdge rad="127000"/>
          </a:effectLst>
        </p:spPr>
        <p:txBody>
          <a:bodyPr wrap="square" lIns="91440" tIns="45720" rIns="91440" bIns="45720">
            <a:spAutoFit/>
          </a:bodyPr>
          <a:lstStyle/>
          <a:p>
            <a:pPr algn="ctr"/>
            <a:r>
              <a:rPr lang="en-US" sz="4600" b="1" dirty="0" smtClean="0">
                <a:ln w="19050">
                  <a:solidFill>
                    <a:srgbClr val="002060"/>
                  </a:solidFill>
                  <a:prstDash val="solid"/>
                </a:ln>
                <a:solidFill>
                  <a:schemeClr val="bg1"/>
                </a:solidFill>
                <a:effectLst>
                  <a:outerShdw blurRad="12700" dist="50800" dir="2700000" algn="tl" rotWithShape="0">
                    <a:schemeClr val="tx1"/>
                  </a:outerShdw>
                </a:effectLst>
              </a:rPr>
              <a:t> Tree of Life</a:t>
            </a:r>
            <a:endParaRPr lang="en-US" sz="46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547089906"/>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149327" y="1212139"/>
            <a:ext cx="8836199"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creation is not the source of life; the gods have no creative power in themselves. Thus those who depend upon the creation are doomed to wither and dry up.” </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349" y="4835603"/>
            <a:ext cx="1787303" cy="1966033"/>
          </a:xfrm>
          <a:prstGeom prst="rect">
            <a:avLst/>
          </a:prstGeom>
          <a:effectLst>
            <a:softEdge rad="127000"/>
          </a:effectLst>
        </p:spPr>
      </p:pic>
    </p:spTree>
    <p:extLst>
      <p:ext uri="{BB962C8B-B14F-4D97-AF65-F5344CB8AC3E}">
        <p14:creationId xmlns:p14="http://schemas.microsoft.com/office/powerpoint/2010/main" val="2550269994"/>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662541"/>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“Thus chose the garden and there is no water, chose the One who made the garden and there is streams of living water.” </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000" b="1" dirty="0" err="1" smtClean="0">
                <a:ln w="19050">
                  <a:solidFill>
                    <a:srgbClr val="002060"/>
                  </a:solidFill>
                  <a:prstDash val="solid"/>
                </a:ln>
                <a:solidFill>
                  <a:srgbClr val="FFFF00"/>
                </a:solidFill>
                <a:effectLst>
                  <a:outerShdw blurRad="12700" dist="50800" dir="2700000" algn="tl" rotWithShape="0">
                    <a:schemeClr val="tx1"/>
                  </a:outerShdw>
                </a:effectLst>
              </a:rPr>
              <a:t>Oswalt</a:t>
            </a:r>
            <a:r>
              <a:rPr lang="en-US" sz="4000" b="1" dirty="0" smtClean="0">
                <a:ln w="19050">
                  <a:solidFill>
                    <a:srgbClr val="002060"/>
                  </a:solidFill>
                  <a:prstDash val="solid"/>
                </a:ln>
                <a:solidFill>
                  <a:srgbClr val="FFFF00"/>
                </a:solidFill>
                <a:effectLst>
                  <a:outerShdw blurRad="12700" dist="50800" dir="2700000" algn="tl" rotWithShape="0">
                    <a:schemeClr val="tx1"/>
                  </a:outerShdw>
                </a:effectLst>
              </a:rPr>
              <a:t>, p. 111)</a:t>
            </a:r>
            <a:endParaRPr lang="en-US" sz="40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8932"/>
          <a:stretch/>
        </p:blipFill>
        <p:spPr>
          <a:xfrm>
            <a:off x="6033553" y="4443040"/>
            <a:ext cx="2775518" cy="2110160"/>
          </a:xfrm>
          <a:prstGeom prst="rect">
            <a:avLst/>
          </a:prstGeom>
          <a:effectLst>
            <a:softEdge rad="190500"/>
          </a:effectLst>
        </p:spPr>
      </p:pic>
    </p:spTree>
    <p:extLst>
      <p:ext uri="{BB962C8B-B14F-4D97-AF65-F5344CB8AC3E}">
        <p14:creationId xmlns:p14="http://schemas.microsoft.com/office/powerpoint/2010/main" val="2807304986"/>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3" name="Rectangle 12"/>
          <p:cNvSpPr/>
          <p:nvPr/>
        </p:nvSpPr>
        <p:spPr>
          <a:xfrm>
            <a:off x="153901" y="1281920"/>
            <a:ext cx="8836199" cy="3046988"/>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strong shall be as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tinder,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the work of it as a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spark; Both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will burn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together, and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no one shall quench </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them.” </a:t>
            </a:r>
            <a:r>
              <a:rPr lang="en-US" sz="4800" b="1" dirty="0" smtClean="0">
                <a:ln w="19050">
                  <a:solidFill>
                    <a:srgbClr val="002060"/>
                  </a:solidFill>
                  <a:prstDash val="solid"/>
                </a:ln>
                <a:solidFill>
                  <a:srgbClr val="FFFF00"/>
                </a:solidFill>
                <a:effectLst>
                  <a:outerShdw blurRad="12700" dist="50800" dir="2700000" algn="tl" rotWithShape="0">
                    <a:schemeClr val="tx1"/>
                  </a:outerShdw>
                </a:effectLst>
              </a:rPr>
              <a:t>(1:31)</a:t>
            </a:r>
            <a:endParaRPr lang="en-US" sz="48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9698" y="4574952"/>
            <a:ext cx="3124138" cy="2101692"/>
          </a:xfrm>
          <a:prstGeom prst="rect">
            <a:avLst/>
          </a:prstGeom>
          <a:effectLst>
            <a:softEdge rad="190500"/>
          </a:effectLst>
        </p:spPr>
      </p:pic>
    </p:spTree>
    <p:extLst>
      <p:ext uri="{BB962C8B-B14F-4D97-AF65-F5344CB8AC3E}">
        <p14:creationId xmlns:p14="http://schemas.microsoft.com/office/powerpoint/2010/main" val="1122327569"/>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9698" y="4574952"/>
            <a:ext cx="3124138" cy="2101692"/>
          </a:xfrm>
          <a:prstGeom prst="rect">
            <a:avLst/>
          </a:prstGeom>
          <a:effectLst>
            <a:softEdge rad="190500"/>
          </a:effectLst>
        </p:spPr>
      </p:pic>
      <p:sp>
        <p:nvSpPr>
          <p:cNvPr id="13" name="Rectangle 12"/>
          <p:cNvSpPr/>
          <p:nvPr/>
        </p:nvSpPr>
        <p:spPr>
          <a:xfrm>
            <a:off x="295988" y="1281920"/>
            <a:ext cx="8552024" cy="4524315"/>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The mighty of the earth, who worship some mighty tree, will be stripped bare, revealing that they were not mighty after all. They are chaff, good for nothing, but burning.</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188415985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736009" y="2123737"/>
            <a:ext cx="5443381" cy="1323439"/>
          </a:xfrm>
          <a:prstGeom prst="rect">
            <a:avLst/>
          </a:prstGeom>
          <a:noFill/>
        </p:spPr>
        <p:txBody>
          <a:bodyPr wrap="square" lIns="91440" tIns="45720" rIns="91440" bIns="45720">
            <a:spAutoFit/>
          </a:bodyPr>
          <a:lstStyle/>
          <a:p>
            <a:pPr algn="ctr"/>
            <a:r>
              <a:rPr lang="en-US" sz="8000" b="1" dirty="0" smtClean="0">
                <a:ln w="19050">
                  <a:solidFill>
                    <a:srgbClr val="002060"/>
                  </a:solidFill>
                  <a:prstDash val="solid"/>
                </a:ln>
                <a:solidFill>
                  <a:schemeClr val="bg1"/>
                </a:solidFill>
                <a:effectLst>
                  <a:outerShdw blurRad="12700" dist="50800" dir="2700000" algn="tl" rotWithShape="0">
                    <a:schemeClr val="tx1"/>
                  </a:outerShdw>
                </a:effectLst>
              </a:rPr>
              <a:t>Conclusion</a:t>
            </a:r>
            <a:endParaRPr lang="en-US" sz="72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11" name="Rectangle 10"/>
          <p:cNvSpPr/>
          <p:nvPr/>
        </p:nvSpPr>
        <p:spPr>
          <a:xfrm>
            <a:off x="-9145" y="114310"/>
            <a:ext cx="9153145" cy="984885"/>
          </a:xfrm>
          <a:prstGeom prst="rect">
            <a:avLst/>
          </a:prstGeom>
          <a:noFill/>
        </p:spPr>
        <p:txBody>
          <a:bodyPr wrap="square" lIns="91440" tIns="45720" rIns="91440" bIns="45720">
            <a:spAutoFit/>
          </a:bodyPr>
          <a:lstStyle/>
          <a:p>
            <a:pPr algn="ctr"/>
            <a:r>
              <a:rPr lang="en-US" sz="58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The Vision of Isaiah</a:t>
            </a:r>
            <a:endParaRPr lang="en-US" sz="58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714455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291415" y="1273206"/>
            <a:ext cx="8552024" cy="23083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“God promises that Israel will be as glorious as Lebanon and Carmel…” </a:t>
            </a:r>
            <a:endParaRPr lang="en-US" sz="4800" b="1" dirty="0">
              <a:ln w="19050">
                <a:solidFill>
                  <a:srgbClr val="002060"/>
                </a:solidFill>
                <a:prstDash val="solid"/>
              </a:ln>
              <a:solidFill>
                <a:schemeClr val="bg1"/>
              </a:solidFill>
              <a:effectLst>
                <a:outerShdw blurRad="12700" dist="50800" dir="2700000" algn="tl" rotWithShape="0">
                  <a:schemeClr val="tx1"/>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378" y="2961382"/>
            <a:ext cx="4953682" cy="3715262"/>
          </a:xfrm>
          <a:prstGeom prst="rect">
            <a:avLst/>
          </a:prstGeom>
          <a:effectLst>
            <a:softEdge rad="127000"/>
          </a:effectLst>
        </p:spPr>
      </p:pic>
    </p:spTree>
    <p:extLst>
      <p:ext uri="{BB962C8B-B14F-4D97-AF65-F5344CB8AC3E}">
        <p14:creationId xmlns:p14="http://schemas.microsoft.com/office/powerpoint/2010/main" val="47367396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0" y="129797"/>
            <a:ext cx="9144000" cy="1661993"/>
          </a:xfrm>
          <a:prstGeom prst="rect">
            <a:avLst/>
          </a:prstGeom>
          <a:noFill/>
        </p:spPr>
        <p:txBody>
          <a:bodyPr wrap="square" lIns="91440" tIns="45720" rIns="91440" bIns="45720">
            <a:spAutoFit/>
          </a:bodyPr>
          <a:lstStyle/>
          <a:p>
            <a:pPr algn="ctr"/>
            <a:r>
              <a:rPr lang="en-US" sz="5400" b="1" dirty="0" smtClean="0">
                <a:ln w="19050">
                  <a:solidFill>
                    <a:srgbClr val="002060"/>
                  </a:solidFill>
                  <a:prstDash val="solid"/>
                </a:ln>
                <a:solidFill>
                  <a:srgbClr val="FFFF00"/>
                </a:solidFill>
                <a:effectLst>
                  <a:outerShdw blurRad="12700" dist="50800" dir="2700000" algn="tl" rotWithShape="0">
                    <a:schemeClr val="tx1"/>
                  </a:outerShdw>
                </a:effectLst>
              </a:rPr>
              <a:t>Chapter 1</a:t>
            </a:r>
          </a:p>
          <a:p>
            <a:pPr algn="ct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Sets the Stage for </a:t>
            </a:r>
            <a:r>
              <a:rPr lang="en-US" sz="4800" b="1" dirty="0">
                <a:ln w="19050">
                  <a:solidFill>
                    <a:srgbClr val="002060"/>
                  </a:solidFill>
                  <a:prstDash val="solid"/>
                </a:ln>
                <a:solidFill>
                  <a:schemeClr val="bg1"/>
                </a:solidFill>
                <a:effectLst>
                  <a:outerShdw blurRad="12700" dist="50800" dir="2700000" algn="tl" rotWithShape="0">
                    <a:schemeClr val="tx1"/>
                  </a:outerShdw>
                </a:effectLst>
              </a:rPr>
              <a:t>W</a:t>
            </a:r>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hat Follows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7" name="Rectangle 6"/>
          <p:cNvSpPr/>
          <p:nvPr/>
        </p:nvSpPr>
        <p:spPr>
          <a:xfrm>
            <a:off x="205596" y="1854849"/>
            <a:ext cx="8504208" cy="4914166"/>
          </a:xfrm>
          <a:prstGeom prst="rect">
            <a:avLst/>
          </a:prstGeom>
          <a:noFill/>
        </p:spPr>
        <p:txBody>
          <a:bodyPr wrap="square" lIns="91440" tIns="45720" rIns="91440" bIns="45720">
            <a:spAutoFit/>
          </a:bodyPr>
          <a:lstStyle/>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Declares the inevitable destructive results of forsaking God</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foolishness of rote religion</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necessity of justice</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The corruption of leadership</a:t>
            </a:r>
          </a:p>
          <a:p>
            <a:pPr marL="571500" indent="-571500" algn="just">
              <a:spcAft>
                <a:spcPts val="1000"/>
              </a:spcAft>
              <a:buClr>
                <a:srgbClr val="FFFF00"/>
              </a:buClr>
              <a:buSzPct val="95000"/>
              <a:buFont typeface="Wingdings" panose="05000000000000000000" pitchFamily="2" charset="2"/>
              <a:buChar char="ü"/>
            </a:pPr>
            <a:r>
              <a:rPr lang="en-US" sz="4000" b="1" dirty="0" smtClean="0">
                <a:ln w="19050">
                  <a:solidFill>
                    <a:srgbClr val="002060"/>
                  </a:solidFill>
                  <a:prstDash val="solid"/>
                </a:ln>
                <a:solidFill>
                  <a:schemeClr val="bg1"/>
                </a:solidFill>
                <a:effectLst>
                  <a:outerShdw blurRad="12700" dist="50800" dir="2700000" algn="tl" rotWithShape="0">
                    <a:schemeClr val="tx1"/>
                  </a:outerShdw>
                </a:effectLst>
              </a:rPr>
              <a:t>Through it all the possibility of redemption, return and restoration.</a:t>
            </a:r>
            <a:endParaRPr lang="en-US" sz="3200" b="1" dirty="0" smtClean="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36437003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291415" y="1129973"/>
            <a:ext cx="8552024" cy="5201424"/>
          </a:xfrm>
          <a:prstGeom prst="rect">
            <a:avLst/>
          </a:prstGeom>
          <a:noFill/>
          <a:effectLst>
            <a:softEdge rad="127000"/>
          </a:effectLst>
        </p:spPr>
        <p:txBody>
          <a:bodyPr wrap="square" lIns="91440" tIns="45720" rIns="91440" bIns="45720">
            <a:spAutoFit/>
          </a:bodyPr>
          <a:lstStyle/>
          <a:p>
            <a:pPr algn="just"/>
            <a:r>
              <a:rPr lang="en-US" sz="4800" b="1" dirty="0" smtClean="0">
                <a:ln w="19050">
                  <a:solidFill>
                    <a:srgbClr val="002060"/>
                  </a:solidFill>
                  <a:prstDash val="solid"/>
                </a:ln>
                <a:solidFill>
                  <a:schemeClr val="bg1"/>
                </a:solidFill>
                <a:effectLst>
                  <a:outerShdw blurRad="12700" dist="50800" dir="2700000" algn="tl" rotWithShape="0">
                    <a:schemeClr val="tx1"/>
                  </a:outerShdw>
                </a:effectLst>
              </a:rPr>
              <a:t>“He does not destroy the forest of human pride to leave a field of stumps. Rather the destruction is in order that the true glory of humanity, derived from the LORD, may appear.”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err="1" smtClean="0">
                <a:ln w="19050">
                  <a:solidFill>
                    <a:srgbClr val="002060"/>
                  </a:solidFill>
                  <a:prstDash val="solid"/>
                </a:ln>
                <a:solidFill>
                  <a:srgbClr val="FFFF00"/>
                </a:solidFill>
                <a:effectLst>
                  <a:outerShdw blurRad="12700" dist="50800" dir="2700000" algn="tl" rotWithShape="0">
                    <a:schemeClr val="tx1"/>
                  </a:outerShdw>
                </a:effectLst>
              </a:rPr>
              <a:t>Oswalt</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 p. 111)</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89435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
        <p:nvSpPr>
          <p:cNvPr id="13" name="Rectangle 12"/>
          <p:cNvSpPr/>
          <p:nvPr/>
        </p:nvSpPr>
        <p:spPr>
          <a:xfrm>
            <a:off x="291415" y="1129973"/>
            <a:ext cx="8552024" cy="5509200"/>
          </a:xfrm>
          <a:prstGeom prst="rect">
            <a:avLst/>
          </a:prstGeom>
          <a:noFill/>
          <a:effectLst>
            <a:softEdge rad="127000"/>
          </a:effectLst>
        </p:spPr>
        <p:txBody>
          <a:bodyPr wrap="square" lIns="91440" tIns="45720" rIns="91440" bIns="45720">
            <a:spAutoFit/>
          </a:bodyPr>
          <a:lstStyle/>
          <a:p>
            <a:pPr algn="just"/>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“For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as the new heavens and the new earth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which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 will make shall remain before Me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says the LORD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‘So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shall your descendants and your name remain.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And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it shall come to </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pass… all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flesh shall come to worship before Me</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a:ln w="19050">
                  <a:solidFill>
                    <a:srgbClr val="002060"/>
                  </a:solidFill>
                  <a:prstDash val="solid"/>
                </a:ln>
                <a:solidFill>
                  <a:schemeClr val="bg1"/>
                </a:solidFill>
                <a:effectLst>
                  <a:outerShdw blurRad="12700" dist="50800" dir="2700000" algn="tl" rotWithShape="0">
                    <a:schemeClr val="tx1"/>
                  </a:outerShdw>
                </a:effectLst>
              </a:rPr>
              <a:t>says the LORD</a:t>
            </a:r>
            <a:r>
              <a:rPr lang="en-US" sz="4400" b="1" dirty="0" smtClean="0">
                <a:ln w="19050">
                  <a:solidFill>
                    <a:srgbClr val="002060"/>
                  </a:solidFill>
                  <a:prstDash val="solid"/>
                </a:ln>
                <a:solidFill>
                  <a:schemeClr val="bg1"/>
                </a:solidFill>
                <a:effectLst>
                  <a:outerShdw blurRad="12700" dist="50800" dir="2700000" algn="tl" rotWithShape="0">
                    <a:schemeClr val="tx1"/>
                  </a:outerShdw>
                </a:effectLst>
              </a:rPr>
              <a:t>.”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a:t>
            </a:r>
            <a:r>
              <a:rPr lang="en-US" sz="4400" b="1" dirty="0">
                <a:ln w="19050">
                  <a:solidFill>
                    <a:srgbClr val="002060"/>
                  </a:solidFill>
                  <a:prstDash val="solid"/>
                </a:ln>
                <a:solidFill>
                  <a:srgbClr val="FFFF00"/>
                </a:solidFill>
                <a:effectLst>
                  <a:outerShdw blurRad="12700" dist="50800" dir="2700000" algn="tl" rotWithShape="0">
                    <a:schemeClr val="tx1"/>
                  </a:outerShdw>
                </a:effectLst>
              </a:rPr>
              <a:t>Isa </a:t>
            </a:r>
            <a:r>
              <a:rPr lang="en-US" sz="4400" b="1" dirty="0" smtClean="0">
                <a:ln w="19050">
                  <a:solidFill>
                    <a:srgbClr val="002060"/>
                  </a:solidFill>
                  <a:prstDash val="solid"/>
                </a:ln>
                <a:solidFill>
                  <a:srgbClr val="FFFF00"/>
                </a:solidFill>
                <a:effectLst>
                  <a:outerShdw blurRad="12700" dist="50800" dir="2700000" algn="tl" rotWithShape="0">
                    <a:schemeClr val="tx1"/>
                  </a:outerShdw>
                </a:effectLst>
              </a:rPr>
              <a:t>66:22-23 )</a:t>
            </a:r>
            <a:endParaRPr lang="en-US" sz="4400" b="1" dirty="0">
              <a:ln w="19050">
                <a:solidFill>
                  <a:srgbClr val="002060"/>
                </a:solidFill>
                <a:prstDash val="solid"/>
              </a:ln>
              <a:solidFill>
                <a:srgbClr val="FFFF00"/>
              </a:solidFill>
              <a:effectLst>
                <a:outerShdw blurRad="12700" dist="50800" dir="2700000" algn="tl" rotWithShape="0">
                  <a:schemeClr val="tx1"/>
                </a:outerShdw>
              </a:effectLst>
            </a:endParaRPr>
          </a:p>
        </p:txBody>
      </p:sp>
    </p:spTree>
    <p:extLst>
      <p:ext uri="{BB962C8B-B14F-4D97-AF65-F5344CB8AC3E}">
        <p14:creationId xmlns:p14="http://schemas.microsoft.com/office/powerpoint/2010/main" val="2850033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851005" y="1476756"/>
            <a:ext cx="7432844" cy="3139321"/>
          </a:xfrm>
          <a:prstGeom prst="rect">
            <a:avLst/>
          </a:prstGeom>
          <a:noFill/>
        </p:spPr>
        <p:txBody>
          <a:bodyPr wrap="square" lIns="91440" tIns="45720" rIns="91440" bIns="45720">
            <a:spAutoFit/>
          </a:bodyPr>
          <a:lstStyle/>
          <a:p>
            <a:pPr algn="ctr"/>
            <a:r>
              <a:rPr lang="en-US" sz="6600" b="1" dirty="0" smtClean="0">
                <a:ln w="19050">
                  <a:solidFill>
                    <a:srgbClr val="002060"/>
                  </a:solidFill>
                  <a:prstDash val="solid"/>
                </a:ln>
                <a:solidFill>
                  <a:schemeClr val="bg1"/>
                </a:solidFill>
                <a:effectLst>
                  <a:outerShdw blurRad="12700" dist="50800" dir="2700000" algn="tl" rotWithShape="0">
                    <a:schemeClr val="tx1"/>
                  </a:outerShdw>
                </a:effectLst>
              </a:rPr>
              <a:t>God’s Denunciation, Plea, and Promise</a:t>
            </a:r>
          </a:p>
          <a:p>
            <a:pPr algn="ctr"/>
            <a:r>
              <a:rPr lang="en-US" sz="6600" b="1" dirty="0" smtClean="0">
                <a:ln w="19050">
                  <a:solidFill>
                    <a:srgbClr val="002060"/>
                  </a:solidFill>
                  <a:prstDash val="solid"/>
                </a:ln>
                <a:solidFill>
                  <a:srgbClr val="FFFF00"/>
                </a:solidFill>
                <a:effectLst>
                  <a:outerShdw blurRad="12700" dist="50800" dir="2700000" algn="tl" rotWithShape="0">
                    <a:schemeClr val="tx1"/>
                  </a:outerShdw>
                </a:effectLst>
              </a:rPr>
              <a:t>1:2-31</a:t>
            </a:r>
            <a:endParaRPr lang="en-US" sz="6600" b="1" dirty="0">
              <a:ln w="19050">
                <a:solidFill>
                  <a:srgbClr val="002060"/>
                </a:solidFill>
                <a:prstDash val="solid"/>
              </a:ln>
              <a:solidFill>
                <a:srgbClr val="FFFF00"/>
              </a:solidFill>
              <a:effectLst>
                <a:outerShdw blurRad="12700" dist="50800" dir="2700000" algn="tl" rotWithShape="0">
                  <a:schemeClr val="tx1"/>
                </a:outerShdw>
              </a:effectLst>
            </a:endParaRPr>
          </a:p>
        </p:txBody>
      </p:sp>
      <p:sp>
        <p:nvSpPr>
          <p:cNvPr id="7" name="Rectangle 6"/>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85944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iterate type="wd">
                                    <p:tmPct val="14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ubtitle 2"/>
          <p:cNvSpPr txBox="1">
            <a:spLocks/>
          </p:cNvSpPr>
          <p:nvPr/>
        </p:nvSpPr>
        <p:spPr>
          <a:xfrm>
            <a:off x="381000" y="1600200"/>
            <a:ext cx="8153400" cy="4953000"/>
          </a:xfrm>
          <a:prstGeom prst="rect">
            <a:avLst/>
          </a:prstGeom>
        </p:spPr>
        <p:txBody>
          <a:bodyPr vert="horz" lIns="0" rIns="18288">
            <a:noAutofit/>
          </a:bodyPr>
          <a:lstStyle/>
          <a:p>
            <a:pPr marR="45720" algn="ctr">
              <a:lnSpc>
                <a:spcPct val="85000"/>
              </a:lnSpc>
              <a:buClr>
                <a:srgbClr val="FFFF00"/>
              </a:buClr>
              <a:buSzPct val="95000"/>
              <a:defRPr/>
            </a:pPr>
            <a:endParaRPr lang="en-US" sz="6000" b="1" u="sng" dirty="0" smtClean="0">
              <a:ln w="6350">
                <a:solidFill>
                  <a:schemeClr val="bg1"/>
                </a:solidFill>
              </a:ln>
              <a:solidFill>
                <a:srgbClr val="FFFF00"/>
              </a:solidFill>
              <a:effectLst>
                <a:outerShdw blurRad="38100" dist="50800" dir="18900000" algn="bl" rotWithShape="0">
                  <a:schemeClr val="bg1"/>
                </a:outerShdw>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770" y="-37637"/>
            <a:ext cx="2018294" cy="1514393"/>
          </a:xfrm>
          <a:prstGeom prst="rect">
            <a:avLst/>
          </a:prstGeom>
          <a:effectLst>
            <a:softEdge rad="381000"/>
          </a:effectLst>
        </p:spPr>
      </p:pic>
      <p:sp>
        <p:nvSpPr>
          <p:cNvPr id="10" name="Rectangle 9"/>
          <p:cNvSpPr/>
          <p:nvPr/>
        </p:nvSpPr>
        <p:spPr>
          <a:xfrm>
            <a:off x="176712" y="1476756"/>
            <a:ext cx="8790577" cy="4339650"/>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rgbClr val="FFFF00"/>
                </a:solidFill>
                <a:effectLst>
                  <a:outerShdw blurRad="12700" dist="50800" dir="2700000" algn="tl" rotWithShape="0">
                    <a:schemeClr val="tx1"/>
                  </a:outerShdw>
                </a:effectLst>
              </a:rPr>
              <a:t>Denunciation – 1:2-9</a:t>
            </a:r>
            <a:endParaRPr lang="en-US" sz="6000" b="1" dirty="0" smtClean="0">
              <a:ln w="19050">
                <a:solidFill>
                  <a:srgbClr val="002060"/>
                </a:solidFill>
                <a:prstDash val="solid"/>
              </a:ln>
              <a:solidFill>
                <a:schemeClr val="bg1"/>
              </a:solidFill>
              <a:effectLst>
                <a:outerShdw blurRad="12700" dist="50800" dir="2700000" algn="tl" rotWithShape="0">
                  <a:schemeClr val="tx1"/>
                </a:outerShdw>
              </a:effectLst>
            </a:endParaRPr>
          </a:p>
          <a:p>
            <a:pPr algn="ct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God’s charge against Israel: She has forsaken the LORD and is as a result,</a:t>
            </a:r>
            <a:b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br>
            <a:r>
              <a:rPr lang="en-US" sz="5400" b="1" dirty="0" smtClean="0">
                <a:ln w="19050">
                  <a:solidFill>
                    <a:srgbClr val="002060"/>
                  </a:solidFill>
                  <a:prstDash val="solid"/>
                </a:ln>
                <a:solidFill>
                  <a:schemeClr val="bg1"/>
                </a:solidFill>
                <a:effectLst>
                  <a:outerShdw blurRad="12700" dist="50800" dir="2700000" algn="tl" rotWithShape="0">
                    <a:schemeClr val="tx1"/>
                  </a:outerShdw>
                </a:effectLst>
              </a:rPr>
              <a:t>broken and desolate.</a:t>
            </a:r>
          </a:p>
        </p:txBody>
      </p:sp>
      <p:sp>
        <p:nvSpPr>
          <p:cNvPr id="11" name="Rectangle 10"/>
          <p:cNvSpPr/>
          <p:nvPr/>
        </p:nvSpPr>
        <p:spPr>
          <a:xfrm>
            <a:off x="-9145" y="114310"/>
            <a:ext cx="9153145" cy="1015663"/>
          </a:xfrm>
          <a:prstGeom prst="rect">
            <a:avLst/>
          </a:prstGeom>
          <a:noFill/>
        </p:spPr>
        <p:txBody>
          <a:bodyPr wrap="square" lIns="91440" tIns="45720" rIns="91440" bIns="45720">
            <a:spAutoFit/>
          </a:bodyPr>
          <a:lstStyle/>
          <a:p>
            <a:pPr algn="ctr"/>
            <a:r>
              <a:rPr lang="en-US" sz="6000" b="1" dirty="0" smtClean="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rPr>
              <a:t>Listen, Learn, and Live</a:t>
            </a:r>
            <a:endParaRPr lang="en-US" sz="6000" b="1" cap="none" spc="0" dirty="0">
              <a:ln w="19050">
                <a:solidFill>
                  <a:srgbClr val="002060"/>
                </a:solidFill>
                <a:prstDash val="solid"/>
              </a:ln>
              <a:solidFill>
                <a:schemeClr val="bg1"/>
              </a:solidFill>
              <a:effectLst>
                <a:outerShdw blurRad="12700" dist="38100" dir="2700000" algn="tl" rotWithShape="0">
                  <a:srgbClr val="34FEF8"/>
                </a:outerShdw>
                <a:reflection blurRad="76200" stA="55000" endA="300" endPos="45500" dir="5400000" sy="-100000" algn="bl" rotWithShape="0"/>
              </a:effectLst>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6797" r="24508"/>
          <a:stretch/>
        </p:blipFill>
        <p:spPr>
          <a:xfrm rot="20833867">
            <a:off x="8257460" y="346975"/>
            <a:ext cx="706444" cy="678075"/>
          </a:xfrm>
          <a:prstGeom prst="rect">
            <a:avLst/>
          </a:prstGeom>
          <a:effectLst>
            <a:softEdge rad="63500"/>
          </a:effectLst>
        </p:spPr>
      </p:pic>
    </p:spTree>
    <p:extLst>
      <p:ext uri="{BB962C8B-B14F-4D97-AF65-F5344CB8AC3E}">
        <p14:creationId xmlns:p14="http://schemas.microsoft.com/office/powerpoint/2010/main" val="237603716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18563</TotalTime>
  <Words>2608</Words>
  <Application>Microsoft Office PowerPoint</Application>
  <PresentationFormat>On-screen Show (4:3)</PresentationFormat>
  <Paragraphs>229</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dc:creator>
  <cp:lastModifiedBy>Ray Losey</cp:lastModifiedBy>
  <cp:revision>244</cp:revision>
  <dcterms:created xsi:type="dcterms:W3CDTF">2013-09-19T14:32:29Z</dcterms:created>
  <dcterms:modified xsi:type="dcterms:W3CDTF">2020-06-17T19:38:28Z</dcterms:modified>
</cp:coreProperties>
</file>